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4439" r:id="rId1"/>
  </p:sldMasterIdLst>
  <p:notesMasterIdLst>
    <p:notesMasterId r:id="rId6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9" r:id="rId24"/>
    <p:sldId id="280" r:id="rId25"/>
    <p:sldId id="281" r:id="rId26"/>
    <p:sldId id="282" r:id="rId27"/>
    <p:sldId id="284" r:id="rId28"/>
    <p:sldId id="283" r:id="rId29"/>
    <p:sldId id="285" r:id="rId30"/>
    <p:sldId id="286" r:id="rId31"/>
    <p:sldId id="288" r:id="rId32"/>
    <p:sldId id="289" r:id="rId33"/>
    <p:sldId id="290" r:id="rId34"/>
    <p:sldId id="287" r:id="rId35"/>
    <p:sldId id="291" r:id="rId36"/>
    <p:sldId id="292" r:id="rId37"/>
    <p:sldId id="293" r:id="rId38"/>
    <p:sldId id="294" r:id="rId39"/>
    <p:sldId id="295" r:id="rId40"/>
    <p:sldId id="296" r:id="rId41"/>
    <p:sldId id="298" r:id="rId42"/>
    <p:sldId id="299" r:id="rId43"/>
    <p:sldId id="306" r:id="rId44"/>
    <p:sldId id="297" r:id="rId45"/>
    <p:sldId id="305" r:id="rId46"/>
    <p:sldId id="302" r:id="rId47"/>
    <p:sldId id="301" r:id="rId48"/>
    <p:sldId id="300" r:id="rId49"/>
    <p:sldId id="303" r:id="rId50"/>
    <p:sldId id="304" r:id="rId51"/>
    <p:sldId id="307" r:id="rId52"/>
    <p:sldId id="319" r:id="rId53"/>
    <p:sldId id="308" r:id="rId54"/>
    <p:sldId id="309" r:id="rId55"/>
    <p:sldId id="320" r:id="rId56"/>
    <p:sldId id="310" r:id="rId57"/>
    <p:sldId id="311" r:id="rId58"/>
    <p:sldId id="312" r:id="rId59"/>
    <p:sldId id="313" r:id="rId60"/>
    <p:sldId id="321" r:id="rId61"/>
    <p:sldId id="314" r:id="rId62"/>
    <p:sldId id="315" r:id="rId63"/>
    <p:sldId id="316" r:id="rId64"/>
    <p:sldId id="317" r:id="rId65"/>
    <p:sldId id="318" r:id="rId66"/>
    <p:sldId id="322" r:id="rId67"/>
  </p:sldIdLst>
  <p:sldSz cx="12192000" cy="6858000"/>
  <p:notesSz cx="6858000" cy="9144000"/>
  <p:embeddedFontLst>
    <p:embeddedFont>
      <p:font typeface="Calibri" panose="020F0502020204030204" pitchFamily="34" charset="0"/>
      <p:regular r:id="rId69"/>
      <p:bold r:id="rId70"/>
      <p:italic r:id="rId71"/>
      <p:boldItalic r:id="rId72"/>
    </p:embeddedFont>
    <p:embeddedFont>
      <p:font typeface="Century Gothic" panose="020B0502020202020204" pitchFamily="34" charset="0"/>
      <p:regular r:id="rId73"/>
      <p:bold r:id="rId74"/>
      <p:italic r:id="rId75"/>
      <p:boldItalic r:id="rId76"/>
    </p:embeddedFont>
    <p:embeddedFont>
      <p:font typeface="Helvetica Neue" panose="020B0604020202020204" charset="0"/>
      <p:regular r:id="rId77"/>
      <p:bold r:id="rId78"/>
      <p:italic r:id="rId79"/>
      <p:boldItalic r:id="rId80"/>
    </p:embeddedFont>
    <p:embeddedFont>
      <p:font typeface="Palatino Linotype" panose="02040502050505030304" pitchFamily="18" charset="0"/>
      <p:regular r:id="rId81"/>
      <p:bold r:id="rId82"/>
      <p:italic r:id="rId83"/>
      <p:boldItalic r:id="rId84"/>
    </p:embeddedFont>
    <p:embeddedFont>
      <p:font typeface="Roboto" panose="02000000000000000000" pitchFamily="2" charset="0"/>
      <p:regular r:id="rId85"/>
      <p:bold r:id="rId86"/>
      <p:italic r:id="rId87"/>
      <p:boldItalic r:id="rId88"/>
    </p:embeddedFont>
    <p:embeddedFont>
      <p:font typeface="Trebuchet MS" panose="020B0603020202020204" pitchFamily="34" charset="0"/>
      <p:regular r:id="rId89"/>
      <p:bold r:id="rId90"/>
      <p:italic r:id="rId91"/>
      <p:boldItalic r:id="rId92"/>
    </p:embeddedFont>
    <p:embeddedFont>
      <p:font typeface="Wingdings 3" panose="05040102010807070707" pitchFamily="18" charset="2"/>
      <p:regular r:id="rId93"/>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850"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notesMaster" Target="notesMasters/notesMaster1.xml"/><Relationship Id="rId84" Type="http://schemas.openxmlformats.org/officeDocument/2006/relationships/font" Target="fonts/font16.fntdata"/><Relationship Id="rId89" Type="http://schemas.openxmlformats.org/officeDocument/2006/relationships/font" Target="fonts/font21.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6.fntdata"/><Relationship Id="rId79" Type="http://schemas.openxmlformats.org/officeDocument/2006/relationships/font" Target="fonts/font11.fntdata"/><Relationship Id="rId5" Type="http://schemas.openxmlformats.org/officeDocument/2006/relationships/slide" Target="slides/slide4.xml"/><Relationship Id="rId90" Type="http://schemas.openxmlformats.org/officeDocument/2006/relationships/font" Target="fonts/font22.fntdata"/><Relationship Id="rId95" Type="http://schemas.openxmlformats.org/officeDocument/2006/relationships/viewProps" Target="view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font" Target="fonts/font1.fntdata"/><Relationship Id="rId80" Type="http://schemas.openxmlformats.org/officeDocument/2006/relationships/font" Target="fonts/font12.fntdata"/><Relationship Id="rId85" Type="http://schemas.openxmlformats.org/officeDocument/2006/relationships/font" Target="fonts/font17.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2.fntdata"/><Relationship Id="rId75" Type="http://schemas.openxmlformats.org/officeDocument/2006/relationships/font" Target="fonts/font7.fntdata"/><Relationship Id="rId83" Type="http://schemas.openxmlformats.org/officeDocument/2006/relationships/font" Target="fonts/font15.fntdata"/><Relationship Id="rId88" Type="http://schemas.openxmlformats.org/officeDocument/2006/relationships/font" Target="fonts/font20.fntdata"/><Relationship Id="rId91" Type="http://schemas.openxmlformats.org/officeDocument/2006/relationships/font" Target="fonts/font23.fntdata"/><Relationship Id="rId9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font" Target="fonts/font5.fntdata"/><Relationship Id="rId78" Type="http://schemas.openxmlformats.org/officeDocument/2006/relationships/font" Target="fonts/font10.fntdata"/><Relationship Id="rId81" Type="http://schemas.openxmlformats.org/officeDocument/2006/relationships/font" Target="fonts/font13.fntdata"/><Relationship Id="rId86" Type="http://schemas.openxmlformats.org/officeDocument/2006/relationships/font" Target="fonts/font18.fntdata"/><Relationship Id="rId9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8.fntdata"/><Relationship Id="rId97"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font" Target="fonts/font3.fntdata"/><Relationship Id="rId92" Type="http://schemas.openxmlformats.org/officeDocument/2006/relationships/font" Target="fonts/font24.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19.fntdata"/><Relationship Id="rId61" Type="http://schemas.openxmlformats.org/officeDocument/2006/relationships/slide" Target="slides/slide60.xml"/><Relationship Id="rId82" Type="http://schemas.openxmlformats.org/officeDocument/2006/relationships/font" Target="fonts/font14.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font" Target="fonts/font9.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4.fntdata"/><Relationship Id="rId93" Type="http://schemas.openxmlformats.org/officeDocument/2006/relationships/font" Target="fonts/font2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GB"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
        <p:nvSpPr>
          <p:cNvPr id="189" name="Google Shape;189;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0" name="Google Shape;250;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7" name="Google Shape;257;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4" name="Google Shape;264;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1" name="Google Shape;271;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p1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8" name="Google Shape;278;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p1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5" name="Google Shape;285;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p1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2" name="Google Shape;292;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p1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0" name="Google Shape;300;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p1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7" name="Google Shape;307;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p1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4" name="Google Shape;314;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6" name="Google Shape;196;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p2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1" name="Google Shape;321;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p2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8" name="Google Shape;328;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p2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5" name="Google Shape;335;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g256221b3760_3_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8" name="Google Shape;348;g256221b3760_3_1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9" name="Google Shape;349;g256221b3760_3_1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GB"/>
              <a:t>23</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g256221b3760_3_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8" name="Google Shape;348;g256221b3760_3_1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9" name="Google Shape;349;g256221b3760_3_1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GB"/>
              <a:t>24</a:t>
            </a:fld>
            <a:endParaRPr/>
          </a:p>
        </p:txBody>
      </p:sp>
    </p:spTree>
    <p:extLst>
      <p:ext uri="{BB962C8B-B14F-4D97-AF65-F5344CB8AC3E}">
        <p14:creationId xmlns:p14="http://schemas.microsoft.com/office/powerpoint/2010/main" val="8634528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2" name="Google Shape;202;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8" name="Google Shape;208;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6" name="Google Shape;216;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1" name="Google Shape;221;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8" name="Google Shape;228;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5" name="Google Shape;235;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5" name="Google Shape;245;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42502064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2721978920"/>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3772564731"/>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3312379796"/>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625343367"/>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3325187647"/>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133326122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11374951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3668629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23196273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40422753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1228299314"/>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15973399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28125907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12034529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3528434952"/>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IN"/>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pPr marL="0" lvl="0" indent="0" algn="r" rtl="0">
              <a:spcBef>
                <a:spcPts val="0"/>
              </a:spcBef>
              <a:spcAft>
                <a:spcPts val="0"/>
              </a:spcAft>
              <a:buNone/>
            </a:pPr>
            <a:fld id="{00000000-1234-1234-1234-123412341234}" type="slidenum">
              <a:rPr lang="en-GB" smtClean="0"/>
              <a:t>‹#›</a:t>
            </a:fld>
            <a:endParaRPr lang="en-GB"/>
          </a:p>
        </p:txBody>
      </p:sp>
      <p:pic>
        <p:nvPicPr>
          <p:cNvPr id="1026" name="Picture 2">
            <a:extLst>
              <a:ext uri="{FF2B5EF4-FFF2-40B4-BE49-F238E27FC236}">
                <a16:creationId xmlns:a16="http://schemas.microsoft.com/office/drawing/2014/main" id="{3EB2FBCC-1FEC-4B03-5D4F-A41AD2259AC9}"/>
              </a:ext>
            </a:extLst>
          </p:cNvPr>
          <p:cNvPicPr>
            <a:picLocks noChangeAspect="1" noChangeArrowheads="1"/>
          </p:cNvPicPr>
          <p:nvPr userDrawn="1"/>
        </p:nvPicPr>
        <p:blipFill>
          <a:blip r:embed="rId18">
            <a:extLst>
              <a:ext uri="{28A0092B-C50C-407E-A947-70E740481C1C}">
                <a14:useLocalDpi xmlns:a14="http://schemas.microsoft.com/office/drawing/2010/main" val="0"/>
              </a:ext>
            </a:extLst>
          </a:blip>
          <a:srcRect/>
          <a:stretch>
            <a:fillRect/>
          </a:stretch>
        </p:blipFill>
        <p:spPr bwMode="auto">
          <a:xfrm>
            <a:off x="10480168" y="303213"/>
            <a:ext cx="1219200" cy="4221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4776066"/>
      </p:ext>
    </p:extLst>
  </p:cSld>
  <p:clrMap bg1="lt1" tx1="dk1" bg2="lt2" tx2="dk2" accent1="accent1" accent2="accent2" accent3="accent3" accent4="accent4" accent5="accent5" accent6="accent6" hlink="hlink" folHlink="folHlink"/>
  <p:sldLayoutIdLst>
    <p:sldLayoutId id="2147484440" r:id="rId1"/>
    <p:sldLayoutId id="2147484441" r:id="rId2"/>
    <p:sldLayoutId id="2147484442" r:id="rId3"/>
    <p:sldLayoutId id="2147484443" r:id="rId4"/>
    <p:sldLayoutId id="2147484444" r:id="rId5"/>
    <p:sldLayoutId id="2147484445" r:id="rId6"/>
    <p:sldLayoutId id="2147484446" r:id="rId7"/>
    <p:sldLayoutId id="2147484447" r:id="rId8"/>
    <p:sldLayoutId id="2147484448" r:id="rId9"/>
    <p:sldLayoutId id="2147484449" r:id="rId10"/>
    <p:sldLayoutId id="2147484450" r:id="rId11"/>
    <p:sldLayoutId id="2147484451" r:id="rId12"/>
    <p:sldLayoutId id="2147484452" r:id="rId13"/>
    <p:sldLayoutId id="2147484453" r:id="rId14"/>
    <p:sldLayoutId id="2147484454" r:id="rId15"/>
    <p:sldLayoutId id="2147484455" r:id="rId16"/>
  </p:sldLayoutIdLst>
  <p:hf sldNum="0" hdr="0" ftr="0" dt="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3.xml"/><Relationship Id="rId1"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image" Target="../media/image20.png"/></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26"/>
          <p:cNvSpPr txBox="1"/>
          <p:nvPr/>
        </p:nvSpPr>
        <p:spPr>
          <a:xfrm>
            <a:off x="1137750" y="888445"/>
            <a:ext cx="10030993" cy="597086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GB" sz="6600" b="1" i="0" u="none" strike="noStrike" cap="none" dirty="0">
                <a:solidFill>
                  <a:schemeClr val="dk1"/>
                </a:solidFill>
                <a:latin typeface="Century Gothic"/>
                <a:ea typeface="Century Gothic"/>
                <a:cs typeface="Century Gothic"/>
                <a:sym typeface="Century Gothic"/>
              </a:rPr>
              <a:t>Oil Price Prediction</a:t>
            </a:r>
            <a:endParaRPr sz="6600" b="0" i="0" u="none" strike="noStrike" cap="none" dirty="0">
              <a:solidFill>
                <a:schemeClr val="dk1"/>
              </a:solidFill>
              <a:latin typeface="Century Gothic"/>
              <a:ea typeface="Century Gothic"/>
              <a:cs typeface="Century Gothic"/>
              <a:sym typeface="Century Gothic"/>
            </a:endParaRPr>
          </a:p>
          <a:p>
            <a:pPr marL="0" marR="0" lvl="0" indent="0" algn="l" rtl="0">
              <a:spcBef>
                <a:spcPts val="0"/>
              </a:spcBef>
              <a:spcAft>
                <a:spcPts val="0"/>
              </a:spcAft>
              <a:buNone/>
            </a:pPr>
            <a:r>
              <a:rPr lang="en-GB" sz="2000" b="1" i="0" u="none" strike="noStrike" cap="none" dirty="0">
                <a:solidFill>
                  <a:schemeClr val="dk1"/>
                </a:solidFill>
                <a:latin typeface="Century Gothic"/>
                <a:ea typeface="Century Gothic"/>
                <a:cs typeface="Century Gothic"/>
                <a:sym typeface="Century Gothic"/>
              </a:rPr>
              <a:t> </a:t>
            </a:r>
            <a:endParaRPr sz="2000" b="1" i="0" u="none" strike="noStrike" cap="none" dirty="0">
              <a:solidFill>
                <a:schemeClr val="dk1"/>
              </a:solidFill>
              <a:latin typeface="Century Gothic"/>
              <a:ea typeface="Century Gothic"/>
              <a:cs typeface="Century Gothic"/>
              <a:sym typeface="Century Gothic"/>
            </a:endParaRPr>
          </a:p>
          <a:p>
            <a:pPr marL="0" marR="0" lvl="0" indent="0" algn="l" rtl="0">
              <a:spcBef>
                <a:spcPts val="0"/>
              </a:spcBef>
              <a:spcAft>
                <a:spcPts val="0"/>
              </a:spcAft>
              <a:buNone/>
            </a:pPr>
            <a:r>
              <a:rPr lang="en-GB" sz="2000" b="1" i="0" u="none" strike="noStrike" cap="none" dirty="0">
                <a:solidFill>
                  <a:schemeClr val="dk1"/>
                </a:solidFill>
                <a:latin typeface="Century Gothic"/>
                <a:ea typeface="Century Gothic"/>
                <a:cs typeface="Century Gothic"/>
                <a:sym typeface="Century Gothic"/>
              </a:rPr>
              <a:t>                          </a:t>
            </a:r>
            <a:endParaRPr dirty="0"/>
          </a:p>
          <a:p>
            <a:pPr marL="0" marR="0" lvl="0" indent="0" algn="l" rtl="0">
              <a:spcBef>
                <a:spcPts val="0"/>
              </a:spcBef>
              <a:spcAft>
                <a:spcPts val="0"/>
              </a:spcAft>
              <a:buNone/>
            </a:pPr>
            <a:endParaRPr sz="2000" b="1" i="0" u="none" strike="noStrike" cap="none" dirty="0">
              <a:solidFill>
                <a:schemeClr val="dk1"/>
              </a:solidFill>
              <a:latin typeface="Century Gothic"/>
              <a:ea typeface="Century Gothic"/>
              <a:cs typeface="Century Gothic"/>
              <a:sym typeface="Century Gothic"/>
            </a:endParaRPr>
          </a:p>
          <a:p>
            <a:pPr marL="0" marR="0" lvl="0" indent="0" algn="l" rtl="0">
              <a:spcBef>
                <a:spcPts val="0"/>
              </a:spcBef>
              <a:spcAft>
                <a:spcPts val="0"/>
              </a:spcAft>
              <a:buNone/>
            </a:pPr>
            <a:r>
              <a:rPr lang="en-GB" sz="2000" b="1" i="0" u="none" strike="noStrike" cap="none" dirty="0">
                <a:solidFill>
                  <a:schemeClr val="dk1"/>
                </a:solidFill>
                <a:latin typeface="Century Gothic"/>
                <a:ea typeface="Century Gothic"/>
                <a:cs typeface="Century Gothic"/>
                <a:sym typeface="Century Gothic"/>
              </a:rPr>
              <a:t>                            Group 2:</a:t>
            </a:r>
            <a:endParaRPr dirty="0"/>
          </a:p>
          <a:p>
            <a:pPr marL="0" marR="0" lvl="0" indent="0" algn="ctr" rtl="0">
              <a:spcBef>
                <a:spcPts val="0"/>
              </a:spcBef>
              <a:spcAft>
                <a:spcPts val="0"/>
              </a:spcAft>
              <a:buNone/>
            </a:pPr>
            <a:endParaRPr sz="2000" b="0" i="0" u="none" strike="noStrike" cap="none" dirty="0">
              <a:solidFill>
                <a:schemeClr val="dk1"/>
              </a:solidFill>
              <a:latin typeface="Century Gothic"/>
              <a:ea typeface="Century Gothic"/>
              <a:cs typeface="Century Gothic"/>
              <a:sym typeface="Century Gothic"/>
            </a:endParaRPr>
          </a:p>
          <a:p>
            <a:pPr marL="0" marR="0" lvl="0" indent="0" algn="ctr" rtl="0">
              <a:spcBef>
                <a:spcPts val="0"/>
              </a:spcBef>
              <a:spcAft>
                <a:spcPts val="0"/>
              </a:spcAft>
              <a:buNone/>
            </a:pPr>
            <a:endParaRPr sz="2000" b="0" i="0" u="none" strike="noStrike" cap="none" dirty="0">
              <a:solidFill>
                <a:schemeClr val="dk1"/>
              </a:solidFill>
              <a:latin typeface="Century Gothic"/>
              <a:ea typeface="Century Gothic"/>
              <a:cs typeface="Century Gothic"/>
              <a:sym typeface="Century Gothic"/>
            </a:endParaRPr>
          </a:p>
          <a:p>
            <a:pPr marL="0" marR="0" lvl="0" indent="0" algn="l" rtl="0">
              <a:spcBef>
                <a:spcPts val="0"/>
              </a:spcBef>
              <a:spcAft>
                <a:spcPts val="0"/>
              </a:spcAft>
              <a:buNone/>
            </a:pPr>
            <a:r>
              <a:rPr lang="en-GB" sz="2000" b="1" i="0" u="none" strike="noStrike" cap="none" dirty="0">
                <a:solidFill>
                  <a:schemeClr val="dk1"/>
                </a:solidFill>
                <a:latin typeface="Century Gothic"/>
                <a:ea typeface="Century Gothic"/>
                <a:cs typeface="Century Gothic"/>
                <a:sym typeface="Century Gothic"/>
              </a:rPr>
              <a:t> </a:t>
            </a:r>
            <a:endParaRPr dirty="0"/>
          </a:p>
          <a:p>
            <a:pPr marL="0" marR="0" lvl="0" indent="0" algn="l" rtl="0">
              <a:spcBef>
                <a:spcPts val="0"/>
              </a:spcBef>
              <a:spcAft>
                <a:spcPts val="0"/>
              </a:spcAft>
              <a:buNone/>
            </a:pPr>
            <a:endParaRPr sz="2000" b="1" i="0" u="none" strike="noStrike" cap="none" dirty="0">
              <a:solidFill>
                <a:schemeClr val="dk1"/>
              </a:solidFill>
              <a:latin typeface="Century Gothic"/>
              <a:ea typeface="Century Gothic"/>
              <a:cs typeface="Century Gothic"/>
              <a:sym typeface="Century Gothic"/>
            </a:endParaRPr>
          </a:p>
          <a:p>
            <a:pPr marL="0" marR="0" lvl="0" indent="0" algn="l" rtl="0">
              <a:spcBef>
                <a:spcPts val="0"/>
              </a:spcBef>
              <a:spcAft>
                <a:spcPts val="0"/>
              </a:spcAft>
              <a:buNone/>
            </a:pPr>
            <a:endParaRPr sz="2000" b="1" i="0" u="none" strike="noStrike" cap="none" dirty="0">
              <a:solidFill>
                <a:schemeClr val="dk1"/>
              </a:solidFill>
              <a:latin typeface="Century Gothic"/>
              <a:ea typeface="Century Gothic"/>
              <a:cs typeface="Century Gothic"/>
              <a:sym typeface="Century Gothic"/>
            </a:endParaRPr>
          </a:p>
          <a:p>
            <a:pPr marL="0" marR="0" lvl="0" indent="0" algn="l" rtl="0">
              <a:spcBef>
                <a:spcPts val="0"/>
              </a:spcBef>
              <a:spcAft>
                <a:spcPts val="0"/>
              </a:spcAft>
              <a:buNone/>
            </a:pPr>
            <a:endParaRPr sz="2000" b="1" i="0" u="none" strike="noStrike" cap="none" dirty="0">
              <a:solidFill>
                <a:schemeClr val="dk1"/>
              </a:solidFill>
              <a:latin typeface="Century Gothic"/>
              <a:ea typeface="Century Gothic"/>
              <a:cs typeface="Century Gothic"/>
              <a:sym typeface="Century Gothic"/>
            </a:endParaRPr>
          </a:p>
          <a:p>
            <a:pPr marL="0" marR="0" lvl="0" indent="0" algn="l" rtl="0">
              <a:spcBef>
                <a:spcPts val="0"/>
              </a:spcBef>
              <a:spcAft>
                <a:spcPts val="0"/>
              </a:spcAft>
              <a:buNone/>
            </a:pPr>
            <a:endParaRPr sz="2000" b="1" i="0" u="none" strike="noStrike" cap="none" dirty="0">
              <a:solidFill>
                <a:schemeClr val="dk1"/>
              </a:solidFill>
              <a:latin typeface="Century Gothic"/>
              <a:ea typeface="Century Gothic"/>
              <a:cs typeface="Century Gothic"/>
              <a:sym typeface="Century Gothic"/>
            </a:endParaRPr>
          </a:p>
          <a:p>
            <a:pPr marL="0" marR="0" lvl="0" indent="0" algn="l" rtl="0">
              <a:spcBef>
                <a:spcPts val="0"/>
              </a:spcBef>
              <a:spcAft>
                <a:spcPts val="0"/>
              </a:spcAft>
              <a:buNone/>
            </a:pPr>
            <a:endParaRPr sz="2000" b="1" i="0" u="none" strike="noStrike" cap="none" dirty="0">
              <a:solidFill>
                <a:schemeClr val="dk1"/>
              </a:solidFill>
              <a:latin typeface="Century Gothic"/>
              <a:ea typeface="Century Gothic"/>
              <a:cs typeface="Century Gothic"/>
              <a:sym typeface="Century Gothic"/>
            </a:endParaRPr>
          </a:p>
          <a:p>
            <a:pPr marL="0" marR="0" lvl="0" indent="0" algn="l" rtl="0">
              <a:spcBef>
                <a:spcPts val="0"/>
              </a:spcBef>
              <a:spcAft>
                <a:spcPts val="0"/>
              </a:spcAft>
              <a:buNone/>
            </a:pPr>
            <a:endParaRPr sz="2000" b="1" i="0" u="none" strike="noStrike" cap="none" dirty="0">
              <a:solidFill>
                <a:schemeClr val="dk1"/>
              </a:solidFill>
              <a:latin typeface="Century Gothic"/>
              <a:ea typeface="Century Gothic"/>
              <a:cs typeface="Century Gothic"/>
              <a:sym typeface="Century Gothic"/>
            </a:endParaRPr>
          </a:p>
          <a:p>
            <a:pPr marL="0" marR="0" lvl="0" indent="0" algn="l" rtl="0">
              <a:spcBef>
                <a:spcPts val="0"/>
              </a:spcBef>
              <a:spcAft>
                <a:spcPts val="0"/>
              </a:spcAft>
              <a:buNone/>
            </a:pPr>
            <a:r>
              <a:rPr lang="en-GB" sz="2000" b="1" i="0" u="none" strike="noStrike" cap="none" dirty="0">
                <a:solidFill>
                  <a:schemeClr val="dk1"/>
                </a:solidFill>
                <a:latin typeface="Century Gothic"/>
                <a:ea typeface="Century Gothic"/>
                <a:cs typeface="Century Gothic"/>
                <a:sym typeface="Century Gothic"/>
              </a:rPr>
              <a:t> Date:</a:t>
            </a:r>
            <a:r>
              <a:rPr lang="en-GB" sz="2000" b="0" i="0" u="none" strike="noStrike" cap="none" dirty="0">
                <a:solidFill>
                  <a:schemeClr val="dk1"/>
                </a:solidFill>
                <a:latin typeface="Century Gothic"/>
                <a:ea typeface="Century Gothic"/>
                <a:cs typeface="Century Gothic"/>
                <a:sym typeface="Century Gothic"/>
              </a:rPr>
              <a:t>17/06/2023   </a:t>
            </a:r>
            <a:r>
              <a:rPr lang="en-GB" sz="2000" b="1" i="0" u="none" strike="noStrike" cap="none" dirty="0">
                <a:solidFill>
                  <a:schemeClr val="dk1"/>
                </a:solidFill>
                <a:latin typeface="Century Gothic"/>
                <a:ea typeface="Century Gothic"/>
                <a:cs typeface="Century Gothic"/>
                <a:sym typeface="Century Gothic"/>
              </a:rPr>
              <a:t>                                               Guided by: </a:t>
            </a:r>
            <a:r>
              <a:rPr lang="en-GB" sz="2000" b="0" i="0" u="none" strike="noStrike" cap="none" dirty="0">
                <a:solidFill>
                  <a:schemeClr val="dk1"/>
                </a:solidFill>
                <a:latin typeface="Century Gothic"/>
                <a:ea typeface="Century Gothic"/>
                <a:cs typeface="Century Gothic"/>
                <a:sym typeface="Century Gothic"/>
              </a:rPr>
              <a:t>Karthik</a:t>
            </a:r>
            <a:endParaRPr sz="2000" b="0" i="0" u="none" strike="noStrike" cap="none" dirty="0">
              <a:solidFill>
                <a:schemeClr val="dk1"/>
              </a:solidFill>
              <a:latin typeface="Century Gothic"/>
              <a:ea typeface="Century Gothic"/>
              <a:cs typeface="Century Gothic"/>
              <a:sym typeface="Century Gothic"/>
            </a:endParaRPr>
          </a:p>
          <a:p>
            <a:pPr marL="0" marR="0" lvl="0" indent="0" algn="l" rtl="0">
              <a:spcBef>
                <a:spcPts val="0"/>
              </a:spcBef>
              <a:spcAft>
                <a:spcPts val="0"/>
              </a:spcAft>
              <a:buNone/>
            </a:pPr>
            <a:br>
              <a:rPr lang="en-GB" sz="1800" b="0" i="0" u="none" strike="noStrike" cap="none" dirty="0">
                <a:solidFill>
                  <a:schemeClr val="dk1"/>
                </a:solidFill>
                <a:latin typeface="Century Gothic"/>
                <a:ea typeface="Century Gothic"/>
                <a:cs typeface="Century Gothic"/>
                <a:sym typeface="Century Gothic"/>
              </a:rPr>
            </a:br>
            <a:r>
              <a:rPr lang="en-GB" sz="1800" b="0" i="0" u="none" strike="noStrike" cap="none" dirty="0">
                <a:solidFill>
                  <a:schemeClr val="dk1"/>
                </a:solidFill>
                <a:latin typeface="Century Gothic"/>
                <a:ea typeface="Century Gothic"/>
                <a:cs typeface="Century Gothic"/>
                <a:sym typeface="Century Gothic"/>
              </a:rPr>
              <a:t>+</a:t>
            </a:r>
            <a:endParaRPr dirty="0"/>
          </a:p>
        </p:txBody>
      </p:sp>
      <p:sp>
        <p:nvSpPr>
          <p:cNvPr id="192" name="Google Shape;192;p26"/>
          <p:cNvSpPr txBox="1"/>
          <p:nvPr/>
        </p:nvSpPr>
        <p:spPr>
          <a:xfrm>
            <a:off x="5640355" y="2971800"/>
            <a:ext cx="914400" cy="9144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800">
              <a:solidFill>
                <a:schemeClr val="dk1"/>
              </a:solidFill>
              <a:latin typeface="Palatino Linotype"/>
              <a:ea typeface="Palatino Linotype"/>
              <a:cs typeface="Palatino Linotype"/>
              <a:sym typeface="Palatino Linotype"/>
            </a:endParaRPr>
          </a:p>
        </p:txBody>
      </p:sp>
      <p:sp>
        <p:nvSpPr>
          <p:cNvPr id="193" name="Google Shape;193;p26"/>
          <p:cNvSpPr txBox="1"/>
          <p:nvPr/>
        </p:nvSpPr>
        <p:spPr>
          <a:xfrm>
            <a:off x="4394720" y="2833981"/>
            <a:ext cx="4879910" cy="23083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i="0" u="none" strike="noStrike">
                <a:solidFill>
                  <a:schemeClr val="dk1"/>
                </a:solidFill>
                <a:latin typeface="Century Gothic"/>
                <a:ea typeface="Century Gothic"/>
                <a:cs typeface="Century Gothic"/>
                <a:sym typeface="Century Gothic"/>
              </a:rPr>
              <a:t>Ms. Anusree Raghunath </a:t>
            </a:r>
            <a:endParaRPr/>
          </a:p>
          <a:p>
            <a:pPr marL="0" marR="0" lvl="0" indent="0" algn="l" rtl="0">
              <a:spcBef>
                <a:spcPts val="0"/>
              </a:spcBef>
              <a:spcAft>
                <a:spcPts val="0"/>
              </a:spcAft>
              <a:buNone/>
            </a:pPr>
            <a:r>
              <a:rPr lang="en-GB" sz="1800" i="0" u="none" strike="noStrike">
                <a:solidFill>
                  <a:schemeClr val="dk1"/>
                </a:solidFill>
                <a:latin typeface="Century Gothic"/>
                <a:ea typeface="Century Gothic"/>
                <a:cs typeface="Century Gothic"/>
                <a:sym typeface="Century Gothic"/>
              </a:rPr>
              <a:t>Ms. Vaishnavi Sanjay Nikhare </a:t>
            </a:r>
            <a:endParaRPr/>
          </a:p>
          <a:p>
            <a:pPr marL="0" marR="0" lvl="0" indent="0" algn="l" rtl="0">
              <a:spcBef>
                <a:spcPts val="0"/>
              </a:spcBef>
              <a:spcAft>
                <a:spcPts val="0"/>
              </a:spcAft>
              <a:buNone/>
            </a:pPr>
            <a:r>
              <a:rPr lang="en-GB" sz="1800" i="0" u="none" strike="noStrike">
                <a:solidFill>
                  <a:schemeClr val="dk1"/>
                </a:solidFill>
                <a:latin typeface="Century Gothic"/>
                <a:ea typeface="Century Gothic"/>
                <a:cs typeface="Century Gothic"/>
                <a:sym typeface="Century Gothic"/>
              </a:rPr>
              <a:t>Mr. Pranav Ashok Dharpure </a:t>
            </a:r>
            <a:endParaRPr/>
          </a:p>
          <a:p>
            <a:pPr marL="0" marR="0" lvl="0" indent="0" algn="l" rtl="0">
              <a:spcBef>
                <a:spcPts val="0"/>
              </a:spcBef>
              <a:spcAft>
                <a:spcPts val="0"/>
              </a:spcAft>
              <a:buNone/>
            </a:pPr>
            <a:r>
              <a:rPr lang="en-GB" sz="1800" i="0" u="none" strike="noStrike">
                <a:solidFill>
                  <a:schemeClr val="dk1"/>
                </a:solidFill>
                <a:latin typeface="Century Gothic"/>
                <a:ea typeface="Century Gothic"/>
                <a:cs typeface="Century Gothic"/>
                <a:sym typeface="Century Gothic"/>
              </a:rPr>
              <a:t>Ms. Akanksha Ramdas Kumbhar </a:t>
            </a:r>
            <a:endParaRPr/>
          </a:p>
          <a:p>
            <a:pPr marL="0" marR="0" lvl="0" indent="0" algn="l" rtl="0">
              <a:spcBef>
                <a:spcPts val="0"/>
              </a:spcBef>
              <a:spcAft>
                <a:spcPts val="0"/>
              </a:spcAft>
              <a:buNone/>
            </a:pPr>
            <a:r>
              <a:rPr lang="en-GB" sz="1800" i="0" u="none" strike="noStrike">
                <a:solidFill>
                  <a:schemeClr val="dk1"/>
                </a:solidFill>
                <a:latin typeface="Century Gothic"/>
                <a:ea typeface="Century Gothic"/>
                <a:cs typeface="Century Gothic"/>
                <a:sym typeface="Century Gothic"/>
              </a:rPr>
              <a:t>Ms. Vinaya Bhat </a:t>
            </a:r>
            <a:endParaRPr/>
          </a:p>
          <a:p>
            <a:pPr marL="0" marR="0" lvl="0" indent="0" algn="l" rtl="0">
              <a:spcBef>
                <a:spcPts val="0"/>
              </a:spcBef>
              <a:spcAft>
                <a:spcPts val="0"/>
              </a:spcAft>
              <a:buNone/>
            </a:pPr>
            <a:r>
              <a:rPr lang="en-GB" sz="1800" i="0" u="none" strike="noStrike">
                <a:solidFill>
                  <a:schemeClr val="dk1"/>
                </a:solidFill>
                <a:latin typeface="Century Gothic"/>
                <a:ea typeface="Century Gothic"/>
                <a:cs typeface="Century Gothic"/>
                <a:sym typeface="Century Gothic"/>
              </a:rPr>
              <a:t>Mr. Vinay N. Gangammanavar </a:t>
            </a:r>
            <a:endParaRPr/>
          </a:p>
          <a:p>
            <a:pPr marL="0" marR="0" lvl="0" indent="0" algn="l" rtl="0">
              <a:spcBef>
                <a:spcPts val="0"/>
              </a:spcBef>
              <a:spcAft>
                <a:spcPts val="0"/>
              </a:spcAft>
              <a:buNone/>
            </a:pPr>
            <a:r>
              <a:rPr lang="en-GB" sz="1800" i="0" u="none" strike="noStrike">
                <a:solidFill>
                  <a:schemeClr val="dk1"/>
                </a:solidFill>
                <a:latin typeface="Century Gothic"/>
                <a:ea typeface="Century Gothic"/>
                <a:cs typeface="Century Gothic"/>
                <a:sym typeface="Century Gothic"/>
              </a:rPr>
              <a:t>Mr. Sandipan Biswas</a:t>
            </a:r>
            <a:endParaRPr sz="1800">
              <a:solidFill>
                <a:schemeClr val="dk1"/>
              </a:solidFill>
              <a:latin typeface="Century Gothic"/>
              <a:ea typeface="Century Gothic"/>
              <a:cs typeface="Century Gothic"/>
              <a:sym typeface="Century Gothic"/>
            </a:endParaRPr>
          </a:p>
          <a:p>
            <a:pPr marL="0" marR="0" lvl="0" indent="0" algn="l" rtl="0">
              <a:spcBef>
                <a:spcPts val="0"/>
              </a:spcBef>
              <a:spcAft>
                <a:spcPts val="0"/>
              </a:spcAft>
              <a:buNone/>
            </a:pPr>
            <a:endParaRPr sz="1800">
              <a:solidFill>
                <a:schemeClr val="dk1"/>
              </a:solidFill>
              <a:latin typeface="Century Gothic"/>
              <a:ea typeface="Century Gothic"/>
              <a:cs typeface="Century Gothic"/>
              <a:sym typeface="Century Gothic"/>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35"/>
          <p:cNvSpPr txBox="1"/>
          <p:nvPr/>
        </p:nvSpPr>
        <p:spPr>
          <a:xfrm>
            <a:off x="3255711" y="645762"/>
            <a:ext cx="5680500" cy="7080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chemeClr val="dk1"/>
              </a:buClr>
              <a:buSzPts val="4000"/>
              <a:buFont typeface="Century Gothic"/>
              <a:buNone/>
            </a:pPr>
            <a:r>
              <a:rPr lang="en-GB" sz="4000" b="1">
                <a:solidFill>
                  <a:schemeClr val="dk1"/>
                </a:solidFill>
                <a:latin typeface="Century Gothic"/>
                <a:ea typeface="Century Gothic"/>
                <a:cs typeface="Century Gothic"/>
                <a:sym typeface="Century Gothic"/>
              </a:rPr>
              <a:t>Line Plot</a:t>
            </a:r>
            <a:endParaRPr sz="4000" b="1">
              <a:solidFill>
                <a:schemeClr val="dk1"/>
              </a:solidFill>
              <a:latin typeface="Century Gothic"/>
              <a:ea typeface="Century Gothic"/>
              <a:cs typeface="Century Gothic"/>
              <a:sym typeface="Century Gothic"/>
            </a:endParaRPr>
          </a:p>
        </p:txBody>
      </p:sp>
      <p:pic>
        <p:nvPicPr>
          <p:cNvPr id="253" name="Google Shape;253;p35"/>
          <p:cNvPicPr preferRelativeResize="0"/>
          <p:nvPr/>
        </p:nvPicPr>
        <p:blipFill rotWithShape="1">
          <a:blip r:embed="rId3">
            <a:alphaModFix/>
          </a:blip>
          <a:srcRect/>
          <a:stretch/>
        </p:blipFill>
        <p:spPr>
          <a:xfrm>
            <a:off x="1249207" y="1868651"/>
            <a:ext cx="9693480" cy="2827265"/>
          </a:xfrm>
          <a:prstGeom prst="rect">
            <a:avLst/>
          </a:prstGeom>
          <a:noFill/>
          <a:ln>
            <a:noFill/>
          </a:ln>
        </p:spPr>
      </p:pic>
      <p:sp>
        <p:nvSpPr>
          <p:cNvPr id="254" name="Google Shape;254;p35"/>
          <p:cNvSpPr txBox="1"/>
          <p:nvPr/>
        </p:nvSpPr>
        <p:spPr>
          <a:xfrm>
            <a:off x="1767575" y="5210825"/>
            <a:ext cx="8780700" cy="923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600">
                <a:highlight>
                  <a:schemeClr val="lt1"/>
                </a:highlight>
                <a:latin typeface="Palatino Linotype"/>
                <a:ea typeface="Palatino Linotype"/>
                <a:cs typeface="Palatino Linotype"/>
                <a:sym typeface="Palatino Linotype"/>
              </a:rPr>
              <a:t>Line plot shows an increasing trend except for the two major dips </a:t>
            </a:r>
            <a:endParaRPr sz="1600">
              <a:highlight>
                <a:schemeClr val="lt1"/>
              </a:highlight>
              <a:latin typeface="Palatino Linotype"/>
              <a:ea typeface="Palatino Linotype"/>
              <a:cs typeface="Palatino Linotype"/>
              <a:sym typeface="Palatino Linotype"/>
            </a:endParaRPr>
          </a:p>
          <a:p>
            <a:pPr marL="0" lvl="0" indent="0" algn="ctr" rtl="0">
              <a:spcBef>
                <a:spcPts val="0"/>
              </a:spcBef>
              <a:spcAft>
                <a:spcPts val="0"/>
              </a:spcAft>
              <a:buNone/>
            </a:pPr>
            <a:r>
              <a:rPr lang="en-GB" sz="1600">
                <a:highlight>
                  <a:schemeClr val="lt1"/>
                </a:highlight>
                <a:latin typeface="Palatino Linotype"/>
                <a:ea typeface="Palatino Linotype"/>
                <a:cs typeface="Palatino Linotype"/>
                <a:sym typeface="Palatino Linotype"/>
              </a:rPr>
              <a:t>1. During the recession</a:t>
            </a:r>
            <a:endParaRPr sz="1600">
              <a:highlight>
                <a:schemeClr val="lt1"/>
              </a:highlight>
              <a:latin typeface="Palatino Linotype"/>
              <a:ea typeface="Palatino Linotype"/>
              <a:cs typeface="Palatino Linotype"/>
              <a:sym typeface="Palatino Linotype"/>
            </a:endParaRPr>
          </a:p>
          <a:p>
            <a:pPr marL="0" lvl="0" indent="0" algn="ctr" rtl="0">
              <a:spcBef>
                <a:spcPts val="0"/>
              </a:spcBef>
              <a:spcAft>
                <a:spcPts val="0"/>
              </a:spcAft>
              <a:buNone/>
            </a:pPr>
            <a:r>
              <a:rPr lang="en-GB" sz="1600">
                <a:highlight>
                  <a:schemeClr val="lt1"/>
                </a:highlight>
                <a:latin typeface="Palatino Linotype"/>
                <a:ea typeface="Palatino Linotype"/>
                <a:cs typeface="Palatino Linotype"/>
                <a:sym typeface="Palatino Linotype"/>
              </a:rPr>
              <a:t> 2. Pandemic</a:t>
            </a:r>
            <a:endParaRPr sz="1600">
              <a:highlight>
                <a:schemeClr val="lt1"/>
              </a:highlight>
              <a:latin typeface="Palatino Linotype"/>
              <a:ea typeface="Palatino Linotype"/>
              <a:cs typeface="Palatino Linotype"/>
              <a:sym typeface="Palatino Linotype"/>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p36"/>
          <p:cNvSpPr txBox="1"/>
          <p:nvPr/>
        </p:nvSpPr>
        <p:spPr>
          <a:xfrm>
            <a:off x="2546113" y="575583"/>
            <a:ext cx="6698400" cy="7080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chemeClr val="dk1"/>
              </a:buClr>
              <a:buSzPts val="4000"/>
              <a:buFont typeface="Century Gothic"/>
              <a:buNone/>
            </a:pPr>
            <a:r>
              <a:rPr lang="en-GB" sz="4000" b="1">
                <a:solidFill>
                  <a:schemeClr val="dk1"/>
                </a:solidFill>
                <a:latin typeface="Century Gothic"/>
                <a:ea typeface="Century Gothic"/>
                <a:cs typeface="Century Gothic"/>
                <a:sym typeface="Century Gothic"/>
              </a:rPr>
              <a:t>Line Plot (1986-1993) </a:t>
            </a:r>
            <a:endParaRPr sz="1050" b="1">
              <a:solidFill>
                <a:schemeClr val="dk1"/>
              </a:solidFill>
              <a:latin typeface="Century Gothic"/>
              <a:ea typeface="Century Gothic"/>
              <a:cs typeface="Century Gothic"/>
              <a:sym typeface="Century Gothic"/>
            </a:endParaRPr>
          </a:p>
        </p:txBody>
      </p:sp>
      <p:pic>
        <p:nvPicPr>
          <p:cNvPr id="260" name="Google Shape;260;p36"/>
          <p:cNvPicPr preferRelativeResize="0"/>
          <p:nvPr/>
        </p:nvPicPr>
        <p:blipFill rotWithShape="1">
          <a:blip r:embed="rId3">
            <a:alphaModFix/>
          </a:blip>
          <a:srcRect/>
          <a:stretch/>
        </p:blipFill>
        <p:spPr>
          <a:xfrm>
            <a:off x="1152660" y="1573918"/>
            <a:ext cx="9693480" cy="2606266"/>
          </a:xfrm>
          <a:prstGeom prst="rect">
            <a:avLst/>
          </a:prstGeom>
          <a:noFill/>
          <a:ln>
            <a:noFill/>
          </a:ln>
        </p:spPr>
      </p:pic>
      <p:sp>
        <p:nvSpPr>
          <p:cNvPr id="261" name="Google Shape;261;p36"/>
          <p:cNvSpPr txBox="1"/>
          <p:nvPr/>
        </p:nvSpPr>
        <p:spPr>
          <a:xfrm>
            <a:off x="1056450" y="4352125"/>
            <a:ext cx="98859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solidFill>
                  <a:srgbClr val="374151"/>
                </a:solidFill>
                <a:highlight>
                  <a:srgbClr val="F7F7F8"/>
                </a:highlight>
                <a:latin typeface="Roboto"/>
                <a:ea typeface="Roboto"/>
                <a:cs typeface="Roboto"/>
                <a:sym typeface="Roboto"/>
              </a:rPr>
              <a:t>In 1986, oil prices plummeted to historic lows . By the end of 1990 the oil price surged and prices experienced significant volatility and surged to their highest levels  .Then we can see price drop,the </a:t>
            </a:r>
            <a:r>
              <a:rPr lang="en-GB">
                <a:solidFill>
                  <a:srgbClr val="372F32"/>
                </a:solidFill>
                <a:highlight>
                  <a:srgbClr val="FFFFFF"/>
                </a:highlight>
              </a:rPr>
              <a:t>slowdown continued into 1991 ,a</a:t>
            </a:r>
            <a:r>
              <a:rPr lang="en-GB">
                <a:solidFill>
                  <a:srgbClr val="374151"/>
                </a:solidFill>
                <a:highlight>
                  <a:srgbClr val="F7F7F8"/>
                </a:highlight>
                <a:latin typeface="Roboto"/>
                <a:ea typeface="Roboto"/>
                <a:cs typeface="Roboto"/>
                <a:sym typeface="Roboto"/>
              </a:rPr>
              <a:t>fter which the price seems to be stable.</a:t>
            </a:r>
            <a:endParaRPr sz="1600">
              <a:latin typeface="Palatino Linotype"/>
              <a:ea typeface="Palatino Linotype"/>
              <a:cs typeface="Palatino Linotype"/>
              <a:sym typeface="Palatino Linotype"/>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6" name="Google Shape;266;p37"/>
          <p:cNvSpPr txBox="1"/>
          <p:nvPr/>
        </p:nvSpPr>
        <p:spPr>
          <a:xfrm>
            <a:off x="2904390" y="822055"/>
            <a:ext cx="6698400" cy="7080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chemeClr val="dk1"/>
              </a:buClr>
              <a:buSzPts val="4000"/>
              <a:buFont typeface="Century Gothic"/>
              <a:buNone/>
            </a:pPr>
            <a:r>
              <a:rPr lang="en-GB" sz="4000" b="1">
                <a:solidFill>
                  <a:schemeClr val="dk1"/>
                </a:solidFill>
                <a:latin typeface="Century Gothic"/>
                <a:ea typeface="Century Gothic"/>
                <a:cs typeface="Century Gothic"/>
                <a:sym typeface="Century Gothic"/>
              </a:rPr>
              <a:t>Line Plot (1993-2000) </a:t>
            </a:r>
            <a:endParaRPr sz="1050" b="1">
              <a:solidFill>
                <a:schemeClr val="dk1"/>
              </a:solidFill>
              <a:latin typeface="Century Gothic"/>
              <a:ea typeface="Century Gothic"/>
              <a:cs typeface="Century Gothic"/>
              <a:sym typeface="Century Gothic"/>
            </a:endParaRPr>
          </a:p>
        </p:txBody>
      </p:sp>
      <p:pic>
        <p:nvPicPr>
          <p:cNvPr id="267" name="Google Shape;267;p37"/>
          <p:cNvPicPr preferRelativeResize="0"/>
          <p:nvPr/>
        </p:nvPicPr>
        <p:blipFill rotWithShape="1">
          <a:blip r:embed="rId3">
            <a:alphaModFix/>
          </a:blip>
          <a:srcRect/>
          <a:stretch/>
        </p:blipFill>
        <p:spPr>
          <a:xfrm>
            <a:off x="1369235" y="1943067"/>
            <a:ext cx="9563928" cy="2682472"/>
          </a:xfrm>
          <a:prstGeom prst="rect">
            <a:avLst/>
          </a:prstGeom>
          <a:noFill/>
          <a:ln>
            <a:noFill/>
          </a:ln>
        </p:spPr>
      </p:pic>
      <p:sp>
        <p:nvSpPr>
          <p:cNvPr id="268" name="Google Shape;268;p37"/>
          <p:cNvSpPr txBox="1"/>
          <p:nvPr/>
        </p:nvSpPr>
        <p:spPr>
          <a:xfrm>
            <a:off x="1313825" y="4931700"/>
            <a:ext cx="100452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solidFill>
                  <a:srgbClr val="374151"/>
                </a:solidFill>
                <a:highlight>
                  <a:srgbClr val="F7F7F8"/>
                </a:highlight>
                <a:latin typeface="Roboto"/>
                <a:ea typeface="Roboto"/>
                <a:cs typeface="Roboto"/>
                <a:sym typeface="Roboto"/>
              </a:rPr>
              <a:t>The period from 1993 to 2000 witnessed various factors influencing oil prices.During 1997 to 1999 there was a severe downturn, demand for oil decreased, contributing to a decline in prices during this period.Following that we can see gradual increase in the price with significant volatility.</a:t>
            </a:r>
            <a:endParaRPr sz="1600">
              <a:latin typeface="Palatino Linotype"/>
              <a:ea typeface="Palatino Linotype"/>
              <a:cs typeface="Palatino Linotype"/>
              <a:sym typeface="Palatino Linotype"/>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p38"/>
          <p:cNvSpPr txBox="1"/>
          <p:nvPr/>
        </p:nvSpPr>
        <p:spPr>
          <a:xfrm>
            <a:off x="2334750" y="492775"/>
            <a:ext cx="7175400" cy="12621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chemeClr val="dk1"/>
              </a:buClr>
              <a:buSzPts val="4000"/>
              <a:buFont typeface="Century Gothic"/>
              <a:buNone/>
            </a:pPr>
            <a:r>
              <a:rPr lang="en-GB" sz="4000" b="1">
                <a:solidFill>
                  <a:schemeClr val="dk1"/>
                </a:solidFill>
                <a:latin typeface="Century Gothic"/>
                <a:ea typeface="Century Gothic"/>
                <a:cs typeface="Century Gothic"/>
                <a:sym typeface="Century Gothic"/>
              </a:rPr>
              <a:t>Line Plot (2007-2009) </a:t>
            </a:r>
            <a:r>
              <a:rPr lang="en-GB" sz="3600" b="1">
                <a:solidFill>
                  <a:schemeClr val="dk1"/>
                </a:solidFill>
                <a:latin typeface="Century Gothic"/>
                <a:ea typeface="Century Gothic"/>
                <a:cs typeface="Century Gothic"/>
                <a:sym typeface="Century Gothic"/>
              </a:rPr>
              <a:t>(Recession period)</a:t>
            </a:r>
            <a:endParaRPr sz="650" b="1">
              <a:solidFill>
                <a:schemeClr val="dk1"/>
              </a:solidFill>
              <a:latin typeface="Century Gothic"/>
              <a:ea typeface="Century Gothic"/>
              <a:cs typeface="Century Gothic"/>
              <a:sym typeface="Century Gothic"/>
            </a:endParaRPr>
          </a:p>
        </p:txBody>
      </p:sp>
      <p:pic>
        <p:nvPicPr>
          <p:cNvPr id="274" name="Google Shape;274;p38"/>
          <p:cNvPicPr preferRelativeResize="0"/>
          <p:nvPr/>
        </p:nvPicPr>
        <p:blipFill rotWithShape="1">
          <a:blip r:embed="rId3">
            <a:alphaModFix/>
          </a:blip>
          <a:srcRect/>
          <a:stretch/>
        </p:blipFill>
        <p:spPr>
          <a:xfrm>
            <a:off x="1176988" y="2044409"/>
            <a:ext cx="9617273" cy="2629128"/>
          </a:xfrm>
          <a:prstGeom prst="rect">
            <a:avLst/>
          </a:prstGeom>
          <a:noFill/>
          <a:ln>
            <a:noFill/>
          </a:ln>
        </p:spPr>
      </p:pic>
      <p:sp>
        <p:nvSpPr>
          <p:cNvPr id="275" name="Google Shape;275;p38"/>
          <p:cNvSpPr txBox="1"/>
          <p:nvPr/>
        </p:nvSpPr>
        <p:spPr>
          <a:xfrm>
            <a:off x="817975" y="4777500"/>
            <a:ext cx="103353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solidFill>
                  <a:srgbClr val="374151"/>
                </a:solidFill>
                <a:highlight>
                  <a:srgbClr val="F7F7F8"/>
                </a:highlight>
                <a:latin typeface="Roboto"/>
                <a:ea typeface="Roboto"/>
                <a:cs typeface="Roboto"/>
                <a:sym typeface="Roboto"/>
              </a:rPr>
              <a:t>The period from 2007 to 2009 witnessed significant volatility and notable events that influenced oil prices.The global financial crisis, triggered by the collapse of the US housing market and the subsequent banking sector turmoil, had a profound impact on oil prices.</a:t>
            </a:r>
            <a:endParaRPr sz="1600">
              <a:latin typeface="Palatino Linotype"/>
              <a:ea typeface="Palatino Linotype"/>
              <a:cs typeface="Palatino Linotype"/>
              <a:sym typeface="Palatino Linotype"/>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39"/>
          <p:cNvSpPr txBox="1"/>
          <p:nvPr/>
        </p:nvSpPr>
        <p:spPr>
          <a:xfrm>
            <a:off x="2601288" y="537708"/>
            <a:ext cx="6698400" cy="12621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chemeClr val="dk1"/>
              </a:buClr>
              <a:buSzPts val="4000"/>
              <a:buFont typeface="Century Gothic"/>
              <a:buNone/>
            </a:pPr>
            <a:r>
              <a:rPr lang="en-GB" sz="4000" b="1">
                <a:solidFill>
                  <a:schemeClr val="dk1"/>
                </a:solidFill>
                <a:latin typeface="Century Gothic"/>
                <a:ea typeface="Century Gothic"/>
                <a:cs typeface="Century Gothic"/>
                <a:sym typeface="Century Gothic"/>
              </a:rPr>
              <a:t>Line Plot (2017-2022) </a:t>
            </a:r>
            <a:r>
              <a:rPr lang="en-GB" sz="3600" b="1">
                <a:solidFill>
                  <a:schemeClr val="dk1"/>
                </a:solidFill>
                <a:latin typeface="Century Gothic"/>
                <a:ea typeface="Century Gothic"/>
                <a:cs typeface="Century Gothic"/>
                <a:sym typeface="Century Gothic"/>
              </a:rPr>
              <a:t>(Pandemic period)</a:t>
            </a:r>
            <a:endParaRPr sz="650" b="1">
              <a:solidFill>
                <a:schemeClr val="dk1"/>
              </a:solidFill>
              <a:latin typeface="Century Gothic"/>
              <a:ea typeface="Century Gothic"/>
              <a:cs typeface="Century Gothic"/>
              <a:sym typeface="Century Gothic"/>
            </a:endParaRPr>
          </a:p>
        </p:txBody>
      </p:sp>
      <p:pic>
        <p:nvPicPr>
          <p:cNvPr id="281" name="Google Shape;281;p39"/>
          <p:cNvPicPr preferRelativeResize="0"/>
          <p:nvPr/>
        </p:nvPicPr>
        <p:blipFill rotWithShape="1">
          <a:blip r:embed="rId3">
            <a:alphaModFix/>
          </a:blip>
          <a:srcRect/>
          <a:stretch/>
        </p:blipFill>
        <p:spPr>
          <a:xfrm>
            <a:off x="1390706" y="1951262"/>
            <a:ext cx="9548687" cy="2732378"/>
          </a:xfrm>
          <a:prstGeom prst="rect">
            <a:avLst/>
          </a:prstGeom>
          <a:noFill/>
          <a:ln>
            <a:noFill/>
          </a:ln>
        </p:spPr>
      </p:pic>
      <p:sp>
        <p:nvSpPr>
          <p:cNvPr id="282" name="Google Shape;282;p39"/>
          <p:cNvSpPr txBox="1"/>
          <p:nvPr/>
        </p:nvSpPr>
        <p:spPr>
          <a:xfrm>
            <a:off x="1321725" y="4766100"/>
            <a:ext cx="10078800" cy="1046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solidFill>
                  <a:srgbClr val="374151"/>
                </a:solidFill>
                <a:highlight>
                  <a:srgbClr val="F7F7F8"/>
                </a:highlight>
                <a:latin typeface="Roboto"/>
                <a:ea typeface="Roboto"/>
                <a:cs typeface="Roboto"/>
                <a:sym typeface="Roboto"/>
              </a:rPr>
              <a:t>From 2017 to initial month of 2020 we can see a  constant trend in the price .The global outbreak of the COVID-19 pandemic in early 2020 had a profound impact on oil prices.Lockdowns, travel restrictions, and reduced economic activity resulted in a significant decline in oil demand. This led to a dramatic drop in oil prices during the first half of 2020.As economies rebound and restriction eased  oil demand rised potentially putting upward pressure on prices.</a:t>
            </a:r>
            <a:endParaRPr sz="1600">
              <a:latin typeface="Palatino Linotype"/>
              <a:ea typeface="Palatino Linotype"/>
              <a:cs typeface="Palatino Linotype"/>
              <a:sym typeface="Palatino Linotype"/>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pic>
        <p:nvPicPr>
          <p:cNvPr id="287" name="Google Shape;287;p40"/>
          <p:cNvPicPr preferRelativeResize="0"/>
          <p:nvPr/>
        </p:nvPicPr>
        <p:blipFill rotWithShape="1">
          <a:blip r:embed="rId3">
            <a:alphaModFix/>
          </a:blip>
          <a:srcRect/>
          <a:stretch/>
        </p:blipFill>
        <p:spPr>
          <a:xfrm>
            <a:off x="1005925" y="1440550"/>
            <a:ext cx="7318375" cy="4504974"/>
          </a:xfrm>
          <a:prstGeom prst="rect">
            <a:avLst/>
          </a:prstGeom>
          <a:noFill/>
          <a:ln>
            <a:noFill/>
          </a:ln>
        </p:spPr>
      </p:pic>
      <p:sp>
        <p:nvSpPr>
          <p:cNvPr id="288" name="Google Shape;288;p40"/>
          <p:cNvSpPr txBox="1"/>
          <p:nvPr/>
        </p:nvSpPr>
        <p:spPr>
          <a:xfrm>
            <a:off x="737118" y="477259"/>
            <a:ext cx="10440955" cy="70784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chemeClr val="dk1"/>
              </a:buClr>
              <a:buSzPts val="4000"/>
              <a:buFont typeface="Century Gothic"/>
              <a:buNone/>
            </a:pPr>
            <a:r>
              <a:rPr lang="en-GB" sz="4000" b="1">
                <a:solidFill>
                  <a:schemeClr val="dk1"/>
                </a:solidFill>
                <a:latin typeface="Century Gothic"/>
                <a:ea typeface="Century Gothic"/>
                <a:cs typeface="Century Gothic"/>
                <a:sym typeface="Century Gothic"/>
              </a:rPr>
              <a:t>Histogram through different time periods </a:t>
            </a:r>
            <a:endParaRPr sz="1050" b="1">
              <a:solidFill>
                <a:schemeClr val="dk1"/>
              </a:solidFill>
              <a:latin typeface="Century Gothic"/>
              <a:ea typeface="Century Gothic"/>
              <a:cs typeface="Century Gothic"/>
              <a:sym typeface="Century Gothic"/>
            </a:endParaRPr>
          </a:p>
        </p:txBody>
      </p:sp>
      <p:sp>
        <p:nvSpPr>
          <p:cNvPr id="289" name="Google Shape;289;p40"/>
          <p:cNvSpPr txBox="1"/>
          <p:nvPr/>
        </p:nvSpPr>
        <p:spPr>
          <a:xfrm>
            <a:off x="8769050" y="3047425"/>
            <a:ext cx="2611200" cy="1291200"/>
          </a:xfrm>
          <a:prstGeom prst="rect">
            <a:avLst/>
          </a:prstGeom>
          <a:solidFill>
            <a:schemeClr val="lt1"/>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600">
                <a:latin typeface="Palatino Linotype"/>
                <a:ea typeface="Palatino Linotype"/>
                <a:cs typeface="Palatino Linotype"/>
                <a:sym typeface="Palatino Linotype"/>
              </a:rPr>
              <a:t>Histograms across different time periods shows that data is not normally distributed.</a:t>
            </a:r>
            <a:endParaRPr sz="1600">
              <a:latin typeface="Palatino Linotype"/>
              <a:ea typeface="Palatino Linotype"/>
              <a:cs typeface="Palatino Linotype"/>
              <a:sym typeface="Palatino Linotype"/>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Google Shape;294;p41"/>
          <p:cNvSpPr txBox="1"/>
          <p:nvPr/>
        </p:nvSpPr>
        <p:spPr>
          <a:xfrm>
            <a:off x="2327875" y="405331"/>
            <a:ext cx="7231200" cy="7080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chemeClr val="dk1"/>
              </a:buClr>
              <a:buSzPts val="4000"/>
              <a:buFont typeface="Calibri"/>
              <a:buNone/>
            </a:pPr>
            <a:r>
              <a:rPr lang="en-GB" sz="4000" b="1">
                <a:solidFill>
                  <a:schemeClr val="dk1"/>
                </a:solidFill>
                <a:latin typeface="Century Gothic" panose="020B0502020202020204" pitchFamily="34" charset="0"/>
                <a:ea typeface="Calibri"/>
                <a:cs typeface="Calibri"/>
                <a:sym typeface="Calibri"/>
              </a:rPr>
              <a:t>Displot</a:t>
            </a:r>
            <a:endParaRPr sz="4000" b="1">
              <a:solidFill>
                <a:schemeClr val="dk1"/>
              </a:solidFill>
              <a:latin typeface="Century Gothic" panose="020B0502020202020204" pitchFamily="34" charset="0"/>
              <a:ea typeface="Calibri"/>
              <a:cs typeface="Calibri"/>
              <a:sym typeface="Calibri"/>
            </a:endParaRPr>
          </a:p>
        </p:txBody>
      </p:sp>
      <p:pic>
        <p:nvPicPr>
          <p:cNvPr id="295" name="Google Shape;295;p41"/>
          <p:cNvPicPr preferRelativeResize="0"/>
          <p:nvPr/>
        </p:nvPicPr>
        <p:blipFill rotWithShape="1">
          <a:blip r:embed="rId3">
            <a:alphaModFix/>
          </a:blip>
          <a:srcRect/>
          <a:stretch/>
        </p:blipFill>
        <p:spPr>
          <a:xfrm>
            <a:off x="2078477" y="1113335"/>
            <a:ext cx="7536245" cy="4374184"/>
          </a:xfrm>
          <a:prstGeom prst="rect">
            <a:avLst/>
          </a:prstGeom>
          <a:noFill/>
          <a:ln>
            <a:noFill/>
          </a:ln>
        </p:spPr>
      </p:pic>
      <p:sp>
        <p:nvSpPr>
          <p:cNvPr id="296" name="Google Shape;296;p41"/>
          <p:cNvSpPr txBox="1"/>
          <p:nvPr/>
        </p:nvSpPr>
        <p:spPr>
          <a:xfrm>
            <a:off x="1782800" y="6256375"/>
            <a:ext cx="7948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Century Gothic" panose="020B0502020202020204" pitchFamily="34" charset="0"/>
              <a:ea typeface="Palatino Linotype"/>
              <a:cs typeface="Palatino Linotype"/>
              <a:sym typeface="Palatino Linotype"/>
            </a:endParaRPr>
          </a:p>
        </p:txBody>
      </p:sp>
      <p:sp>
        <p:nvSpPr>
          <p:cNvPr id="297" name="Google Shape;297;p41"/>
          <p:cNvSpPr txBox="1"/>
          <p:nvPr/>
        </p:nvSpPr>
        <p:spPr>
          <a:xfrm>
            <a:off x="1396525" y="5640775"/>
            <a:ext cx="95625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solidFill>
                  <a:srgbClr val="374151"/>
                </a:solidFill>
                <a:highlight>
                  <a:srgbClr val="F7F7F8"/>
                </a:highlight>
                <a:latin typeface="Century Gothic" panose="020B0502020202020204" pitchFamily="34" charset="0"/>
                <a:ea typeface="Roboto"/>
                <a:cs typeface="Roboto"/>
                <a:sym typeface="Roboto"/>
              </a:rPr>
              <a:t>Here we generated a displot (histogram with kernel density estimation) of the oil price predictions, showing the frequency distribution of the prices over the specified time period.</a:t>
            </a:r>
            <a:endParaRPr sz="1600">
              <a:latin typeface="Century Gothic" panose="020B0502020202020204" pitchFamily="34" charset="0"/>
              <a:ea typeface="Palatino Linotype"/>
              <a:cs typeface="Palatino Linotype"/>
              <a:sym typeface="Palatino Linotype"/>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42"/>
          <p:cNvSpPr txBox="1"/>
          <p:nvPr/>
        </p:nvSpPr>
        <p:spPr>
          <a:xfrm>
            <a:off x="840375" y="885708"/>
            <a:ext cx="10511245" cy="95410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chemeClr val="dk1"/>
              </a:buClr>
              <a:buSzPts val="2800"/>
              <a:buFont typeface="Century Gothic"/>
              <a:buNone/>
            </a:pPr>
            <a:r>
              <a:rPr lang="en-GB" sz="2800" b="1">
                <a:solidFill>
                  <a:schemeClr val="dk1"/>
                </a:solidFill>
                <a:latin typeface="Century Gothic"/>
                <a:ea typeface="Century Gothic"/>
                <a:cs typeface="Century Gothic"/>
                <a:sym typeface="Century Gothic"/>
              </a:rPr>
              <a:t>Visualizing the sum of all sales each year. We can do that using group of Price and Date and group by Year 	</a:t>
            </a:r>
            <a:endParaRPr sz="800" b="1">
              <a:solidFill>
                <a:schemeClr val="dk1"/>
              </a:solidFill>
              <a:latin typeface="Century Gothic"/>
              <a:ea typeface="Century Gothic"/>
              <a:cs typeface="Century Gothic"/>
              <a:sym typeface="Century Gothic"/>
            </a:endParaRPr>
          </a:p>
        </p:txBody>
      </p:sp>
      <p:pic>
        <p:nvPicPr>
          <p:cNvPr id="303" name="Google Shape;303;p42"/>
          <p:cNvPicPr preferRelativeResize="0"/>
          <p:nvPr/>
        </p:nvPicPr>
        <p:blipFill rotWithShape="1">
          <a:blip r:embed="rId3">
            <a:alphaModFix/>
          </a:blip>
          <a:srcRect/>
          <a:stretch/>
        </p:blipFill>
        <p:spPr>
          <a:xfrm>
            <a:off x="4472472" y="2342866"/>
            <a:ext cx="3247053" cy="3923097"/>
          </a:xfrm>
          <a:prstGeom prst="rect">
            <a:avLst/>
          </a:prstGeom>
          <a:noFill/>
          <a:ln>
            <a:noFill/>
          </a:ln>
        </p:spPr>
      </p:pic>
      <p:sp>
        <p:nvSpPr>
          <p:cNvPr id="304" name="Google Shape;304;p42"/>
          <p:cNvSpPr txBox="1"/>
          <p:nvPr/>
        </p:nvSpPr>
        <p:spPr>
          <a:xfrm>
            <a:off x="8410350" y="3938575"/>
            <a:ext cx="2582400" cy="731700"/>
          </a:xfrm>
          <a:prstGeom prst="rect">
            <a:avLst/>
          </a:prstGeom>
          <a:solidFill>
            <a:schemeClr val="lt1"/>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600" dirty="0">
                <a:latin typeface="Palatino Linotype"/>
                <a:ea typeface="Palatino Linotype"/>
                <a:cs typeface="Palatino Linotype"/>
                <a:sym typeface="Palatino Linotype"/>
              </a:rPr>
              <a:t>Year wise total sum of oil price</a:t>
            </a:r>
            <a:r>
              <a:rPr lang="en-GB" sz="1800" dirty="0">
                <a:latin typeface="Palatino Linotype"/>
                <a:ea typeface="Palatino Linotype"/>
                <a:cs typeface="Palatino Linotype"/>
                <a:sym typeface="Palatino Linotype"/>
              </a:rPr>
              <a:t>.</a:t>
            </a:r>
            <a:endParaRPr sz="1800" dirty="0">
              <a:latin typeface="Palatino Linotype"/>
              <a:ea typeface="Palatino Linotype"/>
              <a:cs typeface="Palatino Linotype"/>
              <a:sym typeface="Palatino Linotype"/>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Google Shape;309;p43"/>
          <p:cNvSpPr txBox="1"/>
          <p:nvPr/>
        </p:nvSpPr>
        <p:spPr>
          <a:xfrm>
            <a:off x="2479563" y="611048"/>
            <a:ext cx="7231200" cy="7695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chemeClr val="dk1"/>
              </a:buClr>
              <a:buSzPts val="4400"/>
              <a:buFont typeface="Century Gothic"/>
              <a:buNone/>
            </a:pPr>
            <a:r>
              <a:rPr lang="en-GB" sz="4400" b="1">
                <a:solidFill>
                  <a:schemeClr val="dk1"/>
                </a:solidFill>
                <a:latin typeface="Century Gothic"/>
                <a:ea typeface="Century Gothic"/>
                <a:cs typeface="Century Gothic"/>
                <a:sym typeface="Century Gothic"/>
              </a:rPr>
              <a:t>Cat Plot </a:t>
            </a:r>
            <a:endParaRPr sz="1100" b="1">
              <a:solidFill>
                <a:schemeClr val="dk1"/>
              </a:solidFill>
              <a:latin typeface="Century Gothic"/>
              <a:ea typeface="Century Gothic"/>
              <a:cs typeface="Century Gothic"/>
              <a:sym typeface="Century Gothic"/>
            </a:endParaRPr>
          </a:p>
        </p:txBody>
      </p:sp>
      <p:pic>
        <p:nvPicPr>
          <p:cNvPr id="310" name="Google Shape;310;p43"/>
          <p:cNvPicPr preferRelativeResize="0"/>
          <p:nvPr/>
        </p:nvPicPr>
        <p:blipFill rotWithShape="1">
          <a:blip r:embed="rId3">
            <a:alphaModFix/>
          </a:blip>
          <a:srcRect/>
          <a:stretch/>
        </p:blipFill>
        <p:spPr>
          <a:xfrm>
            <a:off x="1079075" y="1509600"/>
            <a:ext cx="10059301" cy="3532475"/>
          </a:xfrm>
          <a:prstGeom prst="rect">
            <a:avLst/>
          </a:prstGeom>
          <a:noFill/>
          <a:ln>
            <a:noFill/>
          </a:ln>
        </p:spPr>
      </p:pic>
      <p:sp>
        <p:nvSpPr>
          <p:cNvPr id="311" name="Google Shape;311;p43"/>
          <p:cNvSpPr txBox="1"/>
          <p:nvPr/>
        </p:nvSpPr>
        <p:spPr>
          <a:xfrm>
            <a:off x="968675" y="5042075"/>
            <a:ext cx="103905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solidFill>
                  <a:srgbClr val="374151"/>
                </a:solidFill>
                <a:highlight>
                  <a:srgbClr val="F7F7F8"/>
                </a:highlight>
                <a:latin typeface="Roboto"/>
                <a:ea typeface="Roboto"/>
                <a:cs typeface="Roboto"/>
                <a:sym typeface="Roboto"/>
              </a:rPr>
              <a:t>By plotting Year against the oil prices, a cat plot can help identify any recurring seasonal patterns in the data. Seasonality is often present in oil prices due to factors like changes in demand during different seasons or geopolitical events affecting supply. Understanding the seasonal variation can be valuable for predicting future price movements.</a:t>
            </a:r>
            <a:endParaRPr sz="1600">
              <a:latin typeface="Palatino Linotype"/>
              <a:ea typeface="Palatino Linotype"/>
              <a:cs typeface="Palatino Linotype"/>
              <a:sym typeface="Palatino Linotype"/>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Google Shape;316;p44"/>
          <p:cNvSpPr txBox="1"/>
          <p:nvPr/>
        </p:nvSpPr>
        <p:spPr>
          <a:xfrm>
            <a:off x="2549402" y="446242"/>
            <a:ext cx="7231200" cy="7695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chemeClr val="dk1"/>
              </a:buClr>
              <a:buSzPts val="4400"/>
              <a:buFont typeface="Century Gothic"/>
              <a:buNone/>
            </a:pPr>
            <a:r>
              <a:rPr lang="en-GB" sz="4400" b="1">
                <a:solidFill>
                  <a:schemeClr val="dk1"/>
                </a:solidFill>
                <a:latin typeface="Century Gothic"/>
                <a:ea typeface="Century Gothic"/>
                <a:cs typeface="Century Gothic"/>
                <a:sym typeface="Century Gothic"/>
              </a:rPr>
              <a:t>Boxplot (year wise) </a:t>
            </a:r>
            <a:endParaRPr sz="1100" b="1">
              <a:solidFill>
                <a:schemeClr val="dk1"/>
              </a:solidFill>
              <a:latin typeface="Century Gothic"/>
              <a:ea typeface="Century Gothic"/>
              <a:cs typeface="Century Gothic"/>
              <a:sym typeface="Century Gothic"/>
            </a:endParaRPr>
          </a:p>
        </p:txBody>
      </p:sp>
      <p:pic>
        <p:nvPicPr>
          <p:cNvPr id="317" name="Google Shape;317;p44"/>
          <p:cNvPicPr preferRelativeResize="0"/>
          <p:nvPr/>
        </p:nvPicPr>
        <p:blipFill rotWithShape="1">
          <a:blip r:embed="rId3">
            <a:alphaModFix/>
          </a:blip>
          <a:srcRect/>
          <a:stretch/>
        </p:blipFill>
        <p:spPr>
          <a:xfrm>
            <a:off x="1219803" y="1281756"/>
            <a:ext cx="9586790" cy="3635055"/>
          </a:xfrm>
          <a:prstGeom prst="rect">
            <a:avLst/>
          </a:prstGeom>
          <a:noFill/>
          <a:ln>
            <a:noFill/>
          </a:ln>
        </p:spPr>
      </p:pic>
      <p:sp>
        <p:nvSpPr>
          <p:cNvPr id="318" name="Google Shape;318;p44"/>
          <p:cNvSpPr txBox="1"/>
          <p:nvPr/>
        </p:nvSpPr>
        <p:spPr>
          <a:xfrm>
            <a:off x="747900" y="4982800"/>
            <a:ext cx="110445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solidFill>
                  <a:srgbClr val="374151"/>
                </a:solidFill>
                <a:highlight>
                  <a:srgbClr val="F7F7F8"/>
                </a:highlight>
                <a:latin typeface="Roboto"/>
                <a:ea typeface="Roboto"/>
                <a:cs typeface="Roboto"/>
                <a:sym typeface="Roboto"/>
              </a:rPr>
              <a:t>By examining the box plot, we can gain insights into the central tendency, spread, and potential anomalies or extreme values in the oil price predictions.Here from this plot we can visualize the Prices experienced historic lows, with prices briefly turning negative in 2020 </a:t>
            </a:r>
            <a:endParaRPr sz="2000">
              <a:latin typeface="Palatino Linotype"/>
              <a:ea typeface="Palatino Linotype"/>
              <a:cs typeface="Palatino Linotype"/>
              <a:sym typeface="Palatino Linotype"/>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27"/>
          <p:cNvSpPr txBox="1"/>
          <p:nvPr/>
        </p:nvSpPr>
        <p:spPr>
          <a:xfrm>
            <a:off x="2001651" y="1101697"/>
            <a:ext cx="8188697" cy="101562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chemeClr val="dk1"/>
              </a:buClr>
              <a:buSzPts val="6000"/>
              <a:buFont typeface="Century Gothic"/>
              <a:buNone/>
            </a:pPr>
            <a:r>
              <a:rPr lang="en-GB" sz="6000" b="1" dirty="0">
                <a:solidFill>
                  <a:schemeClr val="dk1"/>
                </a:solidFill>
                <a:latin typeface="Century Gothic"/>
                <a:ea typeface="Century Gothic"/>
                <a:cs typeface="Century Gothic"/>
                <a:sym typeface="Century Gothic"/>
              </a:rPr>
              <a:t>PROBLEM STATEMENT</a:t>
            </a:r>
            <a:endParaRPr sz="6000" b="1" dirty="0">
              <a:solidFill>
                <a:schemeClr val="dk1"/>
              </a:solidFill>
              <a:latin typeface="Century Gothic"/>
              <a:ea typeface="Century Gothic"/>
              <a:cs typeface="Century Gothic"/>
              <a:sym typeface="Century Gothic"/>
            </a:endParaRPr>
          </a:p>
        </p:txBody>
      </p:sp>
      <p:sp>
        <p:nvSpPr>
          <p:cNvPr id="199" name="Google Shape;199;p27"/>
          <p:cNvSpPr txBox="1"/>
          <p:nvPr/>
        </p:nvSpPr>
        <p:spPr>
          <a:xfrm>
            <a:off x="1243292" y="2935730"/>
            <a:ext cx="10162572" cy="156962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Clr>
                <a:schemeClr val="dk1"/>
              </a:buClr>
              <a:buSzPts val="2400"/>
              <a:buFont typeface="Century Gothic"/>
              <a:buNone/>
            </a:pPr>
            <a:r>
              <a:rPr lang="en-GB" sz="2400" b="1">
                <a:solidFill>
                  <a:schemeClr val="dk1"/>
                </a:solidFill>
                <a:latin typeface="Century Gothic"/>
                <a:ea typeface="Century Gothic"/>
                <a:cs typeface="Century Gothic"/>
                <a:sym typeface="Century Gothic"/>
              </a:rPr>
              <a:t>Oil is a product that goes completely in a different direction for a single market event as the oil prices are rarely based on real-time data, instead, it is driven by externalities making our attempt to forecast it even more challenging.</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9"/>
                                        </p:tgtEl>
                                        <p:attrNameLst>
                                          <p:attrName>style.visibility</p:attrName>
                                        </p:attrNameLst>
                                      </p:cBhvr>
                                      <p:to>
                                        <p:strVal val="visible"/>
                                      </p:to>
                                    </p:set>
                                    <p:animEffect transition="in" filter="fade">
                                      <p:cBhvr>
                                        <p:cTn id="7" dur="400"/>
                                        <p:tgtEl>
                                          <p:spTgt spid="1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p45"/>
          <p:cNvSpPr txBox="1"/>
          <p:nvPr/>
        </p:nvSpPr>
        <p:spPr>
          <a:xfrm>
            <a:off x="2279774" y="1172553"/>
            <a:ext cx="7231195" cy="76944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chemeClr val="dk1"/>
              </a:buClr>
              <a:buSzPts val="4400"/>
              <a:buFont typeface="Century Gothic"/>
              <a:buNone/>
            </a:pPr>
            <a:r>
              <a:rPr lang="en-GB" sz="4400" b="1">
                <a:solidFill>
                  <a:schemeClr val="dk1"/>
                </a:solidFill>
                <a:latin typeface="Century Gothic"/>
                <a:ea typeface="Century Gothic"/>
                <a:cs typeface="Century Gothic"/>
                <a:sym typeface="Century Gothic"/>
              </a:rPr>
              <a:t>Correlation Plot - EDA</a:t>
            </a:r>
            <a:endParaRPr sz="1100" b="1">
              <a:solidFill>
                <a:schemeClr val="dk1"/>
              </a:solidFill>
              <a:latin typeface="Century Gothic"/>
              <a:ea typeface="Century Gothic"/>
              <a:cs typeface="Century Gothic"/>
              <a:sym typeface="Century Gothic"/>
            </a:endParaRPr>
          </a:p>
        </p:txBody>
      </p:sp>
      <p:pic>
        <p:nvPicPr>
          <p:cNvPr id="324" name="Google Shape;324;p45"/>
          <p:cNvPicPr preferRelativeResize="0"/>
          <p:nvPr/>
        </p:nvPicPr>
        <p:blipFill rotWithShape="1">
          <a:blip r:embed="rId3">
            <a:alphaModFix/>
          </a:blip>
          <a:srcRect/>
          <a:stretch/>
        </p:blipFill>
        <p:spPr>
          <a:xfrm>
            <a:off x="2852700" y="2242466"/>
            <a:ext cx="6085370" cy="2680234"/>
          </a:xfrm>
          <a:prstGeom prst="rect">
            <a:avLst/>
          </a:prstGeom>
          <a:noFill/>
          <a:ln>
            <a:noFill/>
          </a:ln>
        </p:spPr>
      </p:pic>
      <p:sp>
        <p:nvSpPr>
          <p:cNvPr id="325" name="Google Shape;325;p45"/>
          <p:cNvSpPr txBox="1"/>
          <p:nvPr/>
        </p:nvSpPr>
        <p:spPr>
          <a:xfrm>
            <a:off x="1584088" y="5429000"/>
            <a:ext cx="8622600" cy="602700"/>
          </a:xfrm>
          <a:prstGeom prst="rect">
            <a:avLst/>
          </a:prstGeom>
          <a:solidFill>
            <a:schemeClr val="lt1"/>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600" dirty="0">
                <a:latin typeface="Palatino Linotype"/>
                <a:ea typeface="Palatino Linotype"/>
                <a:cs typeface="Palatino Linotype"/>
                <a:sym typeface="Palatino Linotype"/>
              </a:rPr>
              <a:t>There is positive correlation between price and year and rest of the variables show no or zero correlations</a:t>
            </a:r>
            <a:endParaRPr sz="1600" dirty="0">
              <a:latin typeface="Palatino Linotype"/>
              <a:ea typeface="Palatino Linotype"/>
              <a:cs typeface="Palatino Linotype"/>
              <a:sym typeface="Palatino Linotype"/>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Google Shape;330;p46"/>
          <p:cNvSpPr txBox="1"/>
          <p:nvPr/>
        </p:nvSpPr>
        <p:spPr>
          <a:xfrm>
            <a:off x="2210799" y="351555"/>
            <a:ext cx="7231200" cy="7695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chemeClr val="dk1"/>
              </a:buClr>
              <a:buSzPts val="4400"/>
              <a:buFont typeface="Century Gothic"/>
              <a:buNone/>
            </a:pPr>
            <a:r>
              <a:rPr lang="en-GB" sz="4400" b="1">
                <a:solidFill>
                  <a:schemeClr val="dk1"/>
                </a:solidFill>
                <a:latin typeface="Century Gothic"/>
                <a:ea typeface="Century Gothic"/>
                <a:cs typeface="Century Gothic"/>
                <a:sym typeface="Century Gothic"/>
              </a:rPr>
              <a:t>Heat Map</a:t>
            </a:r>
            <a:endParaRPr/>
          </a:p>
        </p:txBody>
      </p:sp>
      <p:pic>
        <p:nvPicPr>
          <p:cNvPr id="331" name="Google Shape;331;p46"/>
          <p:cNvPicPr preferRelativeResize="0"/>
          <p:nvPr/>
        </p:nvPicPr>
        <p:blipFill rotWithShape="1">
          <a:blip r:embed="rId3">
            <a:alphaModFix/>
          </a:blip>
          <a:srcRect/>
          <a:stretch/>
        </p:blipFill>
        <p:spPr>
          <a:xfrm>
            <a:off x="1569918" y="1445728"/>
            <a:ext cx="6162814" cy="4547193"/>
          </a:xfrm>
          <a:prstGeom prst="rect">
            <a:avLst/>
          </a:prstGeom>
          <a:noFill/>
          <a:ln>
            <a:noFill/>
          </a:ln>
        </p:spPr>
      </p:pic>
      <p:sp>
        <p:nvSpPr>
          <p:cNvPr id="332" name="Google Shape;332;p46"/>
          <p:cNvSpPr txBox="1"/>
          <p:nvPr/>
        </p:nvSpPr>
        <p:spPr>
          <a:xfrm>
            <a:off x="8424725" y="2790600"/>
            <a:ext cx="2840700" cy="1276800"/>
          </a:xfrm>
          <a:prstGeom prst="rect">
            <a:avLst/>
          </a:prstGeom>
          <a:solidFill>
            <a:schemeClr val="lt1"/>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600">
                <a:latin typeface="Palatino Linotype"/>
                <a:ea typeface="Palatino Linotype"/>
                <a:cs typeface="Palatino Linotype"/>
                <a:sym typeface="Palatino Linotype"/>
              </a:rPr>
              <a:t>Heat map visually shows the same  positive correlation between price and year as earlier</a:t>
            </a:r>
            <a:endParaRPr sz="1600">
              <a:latin typeface="Palatino Linotype"/>
              <a:ea typeface="Palatino Linotype"/>
              <a:cs typeface="Palatino Linotype"/>
              <a:sym typeface="Palatino Linotype"/>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Google Shape;337;p47"/>
          <p:cNvSpPr txBox="1"/>
          <p:nvPr/>
        </p:nvSpPr>
        <p:spPr>
          <a:xfrm>
            <a:off x="2066427" y="730947"/>
            <a:ext cx="7231200" cy="7080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GB" sz="4000" b="1" i="0">
                <a:solidFill>
                  <a:srgbClr val="000000"/>
                </a:solidFill>
                <a:latin typeface="Helvetica Neue"/>
                <a:ea typeface="Helvetica Neue"/>
                <a:cs typeface="Helvetica Neue"/>
                <a:sym typeface="Helvetica Neue"/>
              </a:rPr>
              <a:t>Anomaly detection</a:t>
            </a:r>
            <a:endParaRPr/>
          </a:p>
        </p:txBody>
      </p:sp>
      <p:pic>
        <p:nvPicPr>
          <p:cNvPr id="338" name="Google Shape;338;p47"/>
          <p:cNvPicPr preferRelativeResize="0"/>
          <p:nvPr/>
        </p:nvPicPr>
        <p:blipFill rotWithShape="1">
          <a:blip r:embed="rId3">
            <a:alphaModFix/>
          </a:blip>
          <a:srcRect/>
          <a:stretch/>
        </p:blipFill>
        <p:spPr>
          <a:xfrm>
            <a:off x="2383825" y="1956299"/>
            <a:ext cx="6821849" cy="3085775"/>
          </a:xfrm>
          <a:prstGeom prst="rect">
            <a:avLst/>
          </a:prstGeom>
          <a:noFill/>
          <a:ln>
            <a:noFill/>
          </a:ln>
        </p:spPr>
      </p:pic>
      <p:sp>
        <p:nvSpPr>
          <p:cNvPr id="339" name="Google Shape;339;p47"/>
          <p:cNvSpPr txBox="1"/>
          <p:nvPr/>
        </p:nvSpPr>
        <p:spPr>
          <a:xfrm>
            <a:off x="1258450" y="5318050"/>
            <a:ext cx="101559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solidFill>
                  <a:srgbClr val="374151"/>
                </a:solidFill>
                <a:highlight>
                  <a:srgbClr val="F7F7F8"/>
                </a:highlight>
                <a:latin typeface="Roboto"/>
                <a:ea typeface="Roboto"/>
                <a:cs typeface="Roboto"/>
                <a:sym typeface="Roboto"/>
              </a:rPr>
              <a:t>Here's an overview of how to perform outlier detection using the IQR method. Any data points that fall below the lower bound   or above the upper bound are considered outliers.Here the function return the anomalies.</a:t>
            </a:r>
            <a:endParaRPr sz="1600">
              <a:latin typeface="Palatino Linotype"/>
              <a:ea typeface="Palatino Linotype"/>
              <a:cs typeface="Palatino Linotype"/>
              <a:sym typeface="Palatino Linotype"/>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49"/>
          <p:cNvSpPr txBox="1"/>
          <p:nvPr/>
        </p:nvSpPr>
        <p:spPr>
          <a:xfrm>
            <a:off x="2286925" y="320675"/>
            <a:ext cx="6775200" cy="738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Clr>
                <a:schemeClr val="dk1"/>
              </a:buClr>
              <a:buSzPts val="3600"/>
              <a:buFont typeface="Century Gothic"/>
              <a:buNone/>
            </a:pPr>
            <a:r>
              <a:rPr lang="en-GB" sz="3600" b="1">
                <a:solidFill>
                  <a:schemeClr val="dk1"/>
                </a:solidFill>
                <a:latin typeface="Century Gothic"/>
                <a:ea typeface="Century Gothic"/>
                <a:cs typeface="Century Gothic"/>
                <a:sym typeface="Century Gothic"/>
              </a:rPr>
              <a:t>Time Series Decomposition</a:t>
            </a:r>
            <a:endParaRPr>
              <a:latin typeface="Palatino Linotype"/>
              <a:ea typeface="Palatino Linotype"/>
              <a:cs typeface="Palatino Linotype"/>
              <a:sym typeface="Palatino Linotype"/>
            </a:endParaRPr>
          </a:p>
        </p:txBody>
      </p:sp>
      <p:sp>
        <p:nvSpPr>
          <p:cNvPr id="352" name="Google Shape;352;p49"/>
          <p:cNvSpPr txBox="1"/>
          <p:nvPr/>
        </p:nvSpPr>
        <p:spPr>
          <a:xfrm>
            <a:off x="1664425" y="2417175"/>
            <a:ext cx="80202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Clr>
                <a:schemeClr val="dk1"/>
              </a:buClr>
              <a:buSzPts val="3600"/>
              <a:buFont typeface="Century Gothic"/>
              <a:buNone/>
            </a:pPr>
            <a:r>
              <a:rPr lang="en-GB">
                <a:solidFill>
                  <a:srgbClr val="FF0000"/>
                </a:solidFill>
                <a:highlight>
                  <a:srgbClr val="F7F7F8"/>
                </a:highlight>
                <a:latin typeface="Roboto"/>
                <a:ea typeface="Roboto"/>
                <a:cs typeface="Roboto"/>
                <a:sym typeface="Roboto"/>
              </a:rPr>
              <a:t>The trend component represents the long-term behavior or direction of the time series. It captures the underlying growth or decline in oil prices over time. </a:t>
            </a:r>
            <a:endParaRPr sz="1600">
              <a:solidFill>
                <a:srgbClr val="FF0000"/>
              </a:solidFill>
              <a:latin typeface="Palatino Linotype"/>
              <a:ea typeface="Palatino Linotype"/>
              <a:cs typeface="Palatino Linotype"/>
              <a:sym typeface="Palatino Linotype"/>
            </a:endParaRPr>
          </a:p>
        </p:txBody>
      </p:sp>
      <p:pic>
        <p:nvPicPr>
          <p:cNvPr id="353" name="Google Shape;353;p49"/>
          <p:cNvPicPr preferRelativeResize="0"/>
          <p:nvPr/>
        </p:nvPicPr>
        <p:blipFill>
          <a:blip r:embed="rId3">
            <a:alphaModFix/>
          </a:blip>
          <a:stretch>
            <a:fillRect/>
          </a:stretch>
        </p:blipFill>
        <p:spPr>
          <a:xfrm>
            <a:off x="1664500" y="1059575"/>
            <a:ext cx="8020050" cy="1143000"/>
          </a:xfrm>
          <a:prstGeom prst="rect">
            <a:avLst/>
          </a:prstGeom>
          <a:noFill/>
          <a:ln>
            <a:noFill/>
          </a:ln>
        </p:spPr>
      </p:pic>
      <p:pic>
        <p:nvPicPr>
          <p:cNvPr id="354" name="Google Shape;354;p49"/>
          <p:cNvPicPr preferRelativeResize="0"/>
          <p:nvPr/>
        </p:nvPicPr>
        <p:blipFill>
          <a:blip r:embed="rId4">
            <a:alphaModFix/>
          </a:blip>
          <a:stretch>
            <a:fillRect/>
          </a:stretch>
        </p:blipFill>
        <p:spPr>
          <a:xfrm>
            <a:off x="1683550" y="3032763"/>
            <a:ext cx="7981950" cy="1114425"/>
          </a:xfrm>
          <a:prstGeom prst="rect">
            <a:avLst/>
          </a:prstGeom>
          <a:noFill/>
          <a:ln>
            <a:noFill/>
          </a:ln>
        </p:spPr>
      </p:pic>
      <p:sp>
        <p:nvSpPr>
          <p:cNvPr id="355" name="Google Shape;355;p49"/>
          <p:cNvSpPr txBox="1"/>
          <p:nvPr/>
        </p:nvSpPr>
        <p:spPr>
          <a:xfrm>
            <a:off x="1768375" y="4295275"/>
            <a:ext cx="78123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a:solidFill>
                  <a:srgbClr val="FF0000"/>
                </a:solidFill>
                <a:highlight>
                  <a:srgbClr val="F7F7F8"/>
                </a:highlight>
                <a:latin typeface="Roboto"/>
                <a:ea typeface="Roboto"/>
                <a:cs typeface="Roboto"/>
                <a:sym typeface="Roboto"/>
              </a:rPr>
              <a:t>The seasonal component reflects the recurring patterns or fluctuations that occur</a:t>
            </a:r>
            <a:r>
              <a:rPr lang="en-GB" sz="1200">
                <a:solidFill>
                  <a:srgbClr val="FF0000"/>
                </a:solidFill>
                <a:highlight>
                  <a:srgbClr val="F7F7F8"/>
                </a:highlight>
                <a:latin typeface="Roboto"/>
                <a:ea typeface="Roboto"/>
                <a:cs typeface="Roboto"/>
                <a:sym typeface="Roboto"/>
              </a:rPr>
              <a:t> </a:t>
            </a:r>
            <a:r>
              <a:rPr lang="en-GB">
                <a:solidFill>
                  <a:srgbClr val="FF0000"/>
                </a:solidFill>
                <a:highlight>
                  <a:srgbClr val="F7F7F8"/>
                </a:highlight>
                <a:latin typeface="Roboto"/>
                <a:ea typeface="Roboto"/>
                <a:cs typeface="Roboto"/>
                <a:sym typeface="Roboto"/>
              </a:rPr>
              <a:t>yearl</a:t>
            </a:r>
            <a:r>
              <a:rPr lang="en-GB">
                <a:solidFill>
                  <a:srgbClr val="374151"/>
                </a:solidFill>
                <a:highlight>
                  <a:srgbClr val="F7F7F8"/>
                </a:highlight>
                <a:latin typeface="Roboto"/>
                <a:ea typeface="Roboto"/>
                <a:cs typeface="Roboto"/>
                <a:sym typeface="Roboto"/>
              </a:rPr>
              <a:t>y</a:t>
            </a:r>
            <a:endParaRPr sz="1600">
              <a:latin typeface="Palatino Linotype"/>
              <a:ea typeface="Palatino Linotype"/>
              <a:cs typeface="Palatino Linotype"/>
              <a:sym typeface="Palatino Linotype"/>
            </a:endParaRPr>
          </a:p>
        </p:txBody>
      </p:sp>
      <p:pic>
        <p:nvPicPr>
          <p:cNvPr id="356" name="Google Shape;356;p49"/>
          <p:cNvPicPr preferRelativeResize="0"/>
          <p:nvPr/>
        </p:nvPicPr>
        <p:blipFill>
          <a:blip r:embed="rId5">
            <a:alphaModFix/>
          </a:blip>
          <a:stretch>
            <a:fillRect/>
          </a:stretch>
        </p:blipFill>
        <p:spPr>
          <a:xfrm>
            <a:off x="1664500" y="4764763"/>
            <a:ext cx="8020050" cy="1123950"/>
          </a:xfrm>
          <a:prstGeom prst="rect">
            <a:avLst/>
          </a:prstGeom>
          <a:noFill/>
          <a:ln>
            <a:noFill/>
          </a:ln>
        </p:spPr>
      </p:pic>
      <p:sp>
        <p:nvSpPr>
          <p:cNvPr id="357" name="Google Shape;357;p49"/>
          <p:cNvSpPr txBox="1"/>
          <p:nvPr/>
        </p:nvSpPr>
        <p:spPr>
          <a:xfrm>
            <a:off x="1664425" y="5958025"/>
            <a:ext cx="80202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a:solidFill>
                  <a:srgbClr val="FF0000"/>
                </a:solidFill>
                <a:highlight>
                  <a:srgbClr val="F7F7F8"/>
                </a:highlight>
                <a:latin typeface="Roboto"/>
                <a:ea typeface="Roboto"/>
                <a:cs typeface="Roboto"/>
                <a:sym typeface="Roboto"/>
              </a:rPr>
              <a:t>The residual component ideally exhibit a random pattern without any discernible trends, seasonality, or systematic patterns.</a:t>
            </a:r>
            <a:r>
              <a:rPr lang="en-GB" sz="1200">
                <a:solidFill>
                  <a:srgbClr val="374151"/>
                </a:solidFill>
                <a:highlight>
                  <a:srgbClr val="F7F7F8"/>
                </a:highlight>
                <a:latin typeface="Roboto"/>
                <a:ea typeface="Roboto"/>
                <a:cs typeface="Roboto"/>
                <a:sym typeface="Roboto"/>
              </a:rPr>
              <a:t> </a:t>
            </a:r>
            <a:endParaRPr sz="1800">
              <a:solidFill>
                <a:srgbClr val="FF0000"/>
              </a:solidFill>
              <a:latin typeface="Palatino Linotype"/>
              <a:ea typeface="Palatino Linotype"/>
              <a:cs typeface="Palatino Linotype"/>
              <a:sym typeface="Palatino Linotype"/>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49"/>
          <p:cNvSpPr txBox="1"/>
          <p:nvPr/>
        </p:nvSpPr>
        <p:spPr>
          <a:xfrm>
            <a:off x="2286925" y="320675"/>
            <a:ext cx="6775200" cy="738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Clr>
                <a:schemeClr val="dk1"/>
              </a:buClr>
              <a:buSzPts val="3600"/>
              <a:buFont typeface="Century Gothic"/>
              <a:buNone/>
            </a:pPr>
            <a:r>
              <a:rPr lang="en-GB" sz="3600" b="1" dirty="0">
                <a:solidFill>
                  <a:schemeClr val="dk1"/>
                </a:solidFill>
                <a:latin typeface="Century Gothic"/>
                <a:ea typeface="Century Gothic"/>
                <a:cs typeface="Century Gothic"/>
                <a:sym typeface="Century Gothic"/>
              </a:rPr>
              <a:t>Trend</a:t>
            </a:r>
            <a:endParaRPr dirty="0">
              <a:latin typeface="Palatino Linotype"/>
              <a:ea typeface="Palatino Linotype"/>
              <a:cs typeface="Palatino Linotype"/>
              <a:sym typeface="Palatino Linotype"/>
            </a:endParaRPr>
          </a:p>
        </p:txBody>
      </p:sp>
      <p:pic>
        <p:nvPicPr>
          <p:cNvPr id="3" name="Picture 2">
            <a:extLst>
              <a:ext uri="{FF2B5EF4-FFF2-40B4-BE49-F238E27FC236}">
                <a16:creationId xmlns:a16="http://schemas.microsoft.com/office/drawing/2014/main" id="{A2FEAD2A-84FD-BFAB-82A8-7C1481AD5C49}"/>
              </a:ext>
            </a:extLst>
          </p:cNvPr>
          <p:cNvPicPr>
            <a:picLocks noChangeAspect="1"/>
          </p:cNvPicPr>
          <p:nvPr/>
        </p:nvPicPr>
        <p:blipFill>
          <a:blip r:embed="rId3"/>
          <a:stretch>
            <a:fillRect/>
          </a:stretch>
        </p:blipFill>
        <p:spPr>
          <a:xfrm>
            <a:off x="1131938" y="1076781"/>
            <a:ext cx="5700254" cy="4267570"/>
          </a:xfrm>
          <a:prstGeom prst="rect">
            <a:avLst/>
          </a:prstGeom>
        </p:spPr>
      </p:pic>
      <p:sp>
        <p:nvSpPr>
          <p:cNvPr id="4" name="TextBox 3">
            <a:extLst>
              <a:ext uri="{FF2B5EF4-FFF2-40B4-BE49-F238E27FC236}">
                <a16:creationId xmlns:a16="http://schemas.microsoft.com/office/drawing/2014/main" id="{EB61E280-B81C-FCCF-4A07-786E458D4D1B}"/>
              </a:ext>
            </a:extLst>
          </p:cNvPr>
          <p:cNvSpPr txBox="1"/>
          <p:nvPr/>
        </p:nvSpPr>
        <p:spPr>
          <a:xfrm>
            <a:off x="7085841" y="2939401"/>
            <a:ext cx="3952568" cy="2031325"/>
          </a:xfrm>
          <a:prstGeom prst="rect">
            <a:avLst/>
          </a:prstGeom>
          <a:noFill/>
        </p:spPr>
        <p:txBody>
          <a:bodyPr wrap="square" rtlCol="0">
            <a:spAutoFit/>
          </a:bodyPr>
          <a:lstStyle/>
          <a:p>
            <a:pPr marL="285750" indent="-285750" algn="ctr">
              <a:buFont typeface="Arial" panose="020B0604020202020204" pitchFamily="34" charset="0"/>
              <a:buChar char="•"/>
            </a:pPr>
            <a:r>
              <a:rPr lang="en-IN" sz="1800" b="1" dirty="0">
                <a:latin typeface="Century Gothic" panose="020B0502020202020204" pitchFamily="34" charset="0"/>
              </a:rPr>
              <a:t>Trend graph after choosing window size of 365(yearly)</a:t>
            </a:r>
          </a:p>
          <a:p>
            <a:pPr marL="285750" indent="-285750" algn="ctr">
              <a:buFont typeface="Arial" panose="020B0604020202020204" pitchFamily="34" charset="0"/>
              <a:buChar char="•"/>
            </a:pPr>
            <a:endParaRPr lang="en-IN" sz="1800" b="1" dirty="0">
              <a:latin typeface="Century Gothic" panose="020B0502020202020204" pitchFamily="34" charset="0"/>
            </a:endParaRPr>
          </a:p>
          <a:p>
            <a:pPr algn="ctr"/>
            <a:endParaRPr lang="en-IN" sz="1800" b="1" dirty="0">
              <a:latin typeface="Century Gothic" panose="020B0502020202020204" pitchFamily="34" charset="0"/>
            </a:endParaRPr>
          </a:p>
          <a:p>
            <a:pPr marL="285750" indent="-285750" algn="ctr">
              <a:buFont typeface="Arial" panose="020B0604020202020204" pitchFamily="34" charset="0"/>
              <a:buChar char="•"/>
            </a:pPr>
            <a:r>
              <a:rPr lang="en-IN" sz="1800" b="1" dirty="0">
                <a:latin typeface="Century Gothic" panose="020B0502020202020204" pitchFamily="34" charset="0"/>
              </a:rPr>
              <a:t>Since the price column had zero and negative values we choose the additive time series </a:t>
            </a:r>
          </a:p>
        </p:txBody>
      </p:sp>
      <p:sp>
        <p:nvSpPr>
          <p:cNvPr id="5" name="TextBox 4">
            <a:extLst>
              <a:ext uri="{FF2B5EF4-FFF2-40B4-BE49-F238E27FC236}">
                <a16:creationId xmlns:a16="http://schemas.microsoft.com/office/drawing/2014/main" id="{9D934F9B-9BD5-06E7-729E-FB6E3C4DCABD}"/>
              </a:ext>
            </a:extLst>
          </p:cNvPr>
          <p:cNvSpPr txBox="1"/>
          <p:nvPr/>
        </p:nvSpPr>
        <p:spPr>
          <a:xfrm>
            <a:off x="7391255" y="1583989"/>
            <a:ext cx="3341739" cy="830997"/>
          </a:xfrm>
          <a:prstGeom prst="rect">
            <a:avLst/>
          </a:prstGeom>
          <a:noFill/>
        </p:spPr>
        <p:txBody>
          <a:bodyPr wrap="square" rtlCol="0">
            <a:spAutoFit/>
          </a:bodyPr>
          <a:lstStyle/>
          <a:p>
            <a:pPr algn="ctr"/>
            <a:r>
              <a:rPr lang="en-IN" sz="2400" b="1" dirty="0">
                <a:latin typeface="Century Gothic" panose="020B0502020202020204" pitchFamily="34" charset="0"/>
              </a:rPr>
              <a:t>plt.plot(result.trend)</a:t>
            </a:r>
          </a:p>
          <a:p>
            <a:pPr algn="ctr"/>
            <a:r>
              <a:rPr lang="en-IN" sz="2400" b="1" dirty="0">
                <a:latin typeface="Century Gothic" panose="020B0502020202020204" pitchFamily="34" charset="0"/>
              </a:rPr>
              <a:t>plt.title("Trend")</a:t>
            </a:r>
          </a:p>
        </p:txBody>
      </p:sp>
    </p:spTree>
    <p:extLst>
      <p:ext uri="{BB962C8B-B14F-4D97-AF65-F5344CB8AC3E}">
        <p14:creationId xmlns:p14="http://schemas.microsoft.com/office/powerpoint/2010/main" val="27837161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351;p49">
            <a:extLst>
              <a:ext uri="{FF2B5EF4-FFF2-40B4-BE49-F238E27FC236}">
                <a16:creationId xmlns:a16="http://schemas.microsoft.com/office/drawing/2014/main" id="{7D913C4D-154B-B766-FF5E-704C088B1277}"/>
              </a:ext>
            </a:extLst>
          </p:cNvPr>
          <p:cNvSpPr txBox="1"/>
          <p:nvPr/>
        </p:nvSpPr>
        <p:spPr>
          <a:xfrm>
            <a:off x="2286925" y="320675"/>
            <a:ext cx="6775200" cy="738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Clr>
                <a:schemeClr val="dk1"/>
              </a:buClr>
              <a:buSzPts val="3600"/>
              <a:buFont typeface="Century Gothic"/>
              <a:buNone/>
            </a:pPr>
            <a:r>
              <a:rPr lang="en-GB" sz="3600" b="1" dirty="0">
                <a:solidFill>
                  <a:schemeClr val="dk1"/>
                </a:solidFill>
                <a:latin typeface="Century Gothic"/>
                <a:ea typeface="Century Gothic"/>
                <a:cs typeface="Century Gothic"/>
                <a:sym typeface="Century Gothic"/>
              </a:rPr>
              <a:t>Seasonality</a:t>
            </a:r>
            <a:endParaRPr dirty="0">
              <a:latin typeface="Palatino Linotype"/>
              <a:ea typeface="Palatino Linotype"/>
              <a:cs typeface="Palatino Linotype"/>
              <a:sym typeface="Palatino Linotype"/>
            </a:endParaRPr>
          </a:p>
        </p:txBody>
      </p:sp>
      <p:pic>
        <p:nvPicPr>
          <p:cNvPr id="4" name="Picture 3">
            <a:extLst>
              <a:ext uri="{FF2B5EF4-FFF2-40B4-BE49-F238E27FC236}">
                <a16:creationId xmlns:a16="http://schemas.microsoft.com/office/drawing/2014/main" id="{6CA27D7B-8549-F67E-9DD1-F8CA9F484F58}"/>
              </a:ext>
            </a:extLst>
          </p:cNvPr>
          <p:cNvPicPr>
            <a:picLocks noChangeAspect="1"/>
          </p:cNvPicPr>
          <p:nvPr/>
        </p:nvPicPr>
        <p:blipFill>
          <a:blip r:embed="rId2"/>
          <a:stretch>
            <a:fillRect/>
          </a:stretch>
        </p:blipFill>
        <p:spPr>
          <a:xfrm>
            <a:off x="1171640" y="1238060"/>
            <a:ext cx="5601185" cy="4381880"/>
          </a:xfrm>
          <a:prstGeom prst="rect">
            <a:avLst/>
          </a:prstGeom>
        </p:spPr>
      </p:pic>
      <p:sp>
        <p:nvSpPr>
          <p:cNvPr id="5" name="TextBox 4">
            <a:extLst>
              <a:ext uri="{FF2B5EF4-FFF2-40B4-BE49-F238E27FC236}">
                <a16:creationId xmlns:a16="http://schemas.microsoft.com/office/drawing/2014/main" id="{BC1568A1-A127-A7B4-66A5-9E3CC469CDA2}"/>
              </a:ext>
            </a:extLst>
          </p:cNvPr>
          <p:cNvSpPr txBox="1"/>
          <p:nvPr/>
        </p:nvSpPr>
        <p:spPr>
          <a:xfrm>
            <a:off x="7462684" y="2259904"/>
            <a:ext cx="3706761" cy="830997"/>
          </a:xfrm>
          <a:prstGeom prst="rect">
            <a:avLst/>
          </a:prstGeom>
          <a:noFill/>
        </p:spPr>
        <p:txBody>
          <a:bodyPr wrap="square" rtlCol="0">
            <a:spAutoFit/>
          </a:bodyPr>
          <a:lstStyle/>
          <a:p>
            <a:pPr algn="ctr"/>
            <a:r>
              <a:rPr lang="en-US" sz="2400" b="1" dirty="0">
                <a:latin typeface="Century Gothic" panose="020B0502020202020204" pitchFamily="34" charset="0"/>
              </a:rPr>
              <a:t>plt.plot(result.seasonal)</a:t>
            </a:r>
          </a:p>
          <a:p>
            <a:pPr algn="ctr"/>
            <a:r>
              <a:rPr lang="en-US" sz="2400" b="1" dirty="0">
                <a:latin typeface="Century Gothic" panose="020B0502020202020204" pitchFamily="34" charset="0"/>
              </a:rPr>
              <a:t>plt.title("Seasonality")</a:t>
            </a:r>
            <a:endParaRPr lang="en-IN" sz="2400" b="1" dirty="0">
              <a:latin typeface="Century Gothic" panose="020B0502020202020204" pitchFamily="34" charset="0"/>
            </a:endParaRPr>
          </a:p>
        </p:txBody>
      </p:sp>
      <p:sp>
        <p:nvSpPr>
          <p:cNvPr id="6" name="TextBox 5">
            <a:extLst>
              <a:ext uri="{FF2B5EF4-FFF2-40B4-BE49-F238E27FC236}">
                <a16:creationId xmlns:a16="http://schemas.microsoft.com/office/drawing/2014/main" id="{8A67B85B-A3D6-C836-D4CC-4F00A8E11A6F}"/>
              </a:ext>
            </a:extLst>
          </p:cNvPr>
          <p:cNvSpPr txBox="1"/>
          <p:nvPr/>
        </p:nvSpPr>
        <p:spPr>
          <a:xfrm>
            <a:off x="7067792" y="3767099"/>
            <a:ext cx="3952568" cy="1200329"/>
          </a:xfrm>
          <a:prstGeom prst="rect">
            <a:avLst/>
          </a:prstGeom>
          <a:noFill/>
        </p:spPr>
        <p:txBody>
          <a:bodyPr wrap="square" rtlCol="0">
            <a:spAutoFit/>
          </a:bodyPr>
          <a:lstStyle/>
          <a:p>
            <a:pPr marL="285750" indent="-285750" algn="ctr">
              <a:buFont typeface="Arial" panose="020B0604020202020204" pitchFamily="34" charset="0"/>
              <a:buChar char="•"/>
            </a:pPr>
            <a:r>
              <a:rPr lang="en-IN" sz="1800" b="1" dirty="0">
                <a:latin typeface="Century Gothic" panose="020B0502020202020204" pitchFamily="34" charset="0"/>
              </a:rPr>
              <a:t>seasonality graph after choosing window size of 365(yearly)</a:t>
            </a:r>
          </a:p>
          <a:p>
            <a:pPr algn="ctr"/>
            <a:endParaRPr lang="en-IN" sz="1800" b="1" dirty="0">
              <a:latin typeface="Century Gothic" panose="020B0502020202020204" pitchFamily="34" charset="0"/>
            </a:endParaRPr>
          </a:p>
        </p:txBody>
      </p:sp>
    </p:spTree>
    <p:extLst>
      <p:ext uri="{BB962C8B-B14F-4D97-AF65-F5344CB8AC3E}">
        <p14:creationId xmlns:p14="http://schemas.microsoft.com/office/powerpoint/2010/main" val="38895623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351;p49">
            <a:extLst>
              <a:ext uri="{FF2B5EF4-FFF2-40B4-BE49-F238E27FC236}">
                <a16:creationId xmlns:a16="http://schemas.microsoft.com/office/drawing/2014/main" id="{D9A978C0-5091-2A95-4625-1BF221BA6EC1}"/>
              </a:ext>
            </a:extLst>
          </p:cNvPr>
          <p:cNvSpPr txBox="1"/>
          <p:nvPr/>
        </p:nvSpPr>
        <p:spPr>
          <a:xfrm>
            <a:off x="2286925" y="320675"/>
            <a:ext cx="6775200" cy="738633"/>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Clr>
                <a:schemeClr val="dk1"/>
              </a:buClr>
              <a:buSzPts val="3600"/>
              <a:buFont typeface="Century Gothic"/>
              <a:buNone/>
            </a:pPr>
            <a:r>
              <a:rPr lang="en-IN" sz="3600" b="1" dirty="0">
                <a:latin typeface="Century Gothic" panose="020B0502020202020204" pitchFamily="34" charset="0"/>
                <a:ea typeface="Palatino Linotype"/>
                <a:cs typeface="Palatino Linotype"/>
                <a:sym typeface="Palatino Linotype"/>
              </a:rPr>
              <a:t>Checking for stationarity</a:t>
            </a:r>
            <a:endParaRPr sz="3600" b="1" dirty="0">
              <a:latin typeface="Century Gothic" panose="020B0502020202020204" pitchFamily="34" charset="0"/>
              <a:ea typeface="Palatino Linotype"/>
              <a:cs typeface="Palatino Linotype"/>
              <a:sym typeface="Palatino Linotype"/>
            </a:endParaRPr>
          </a:p>
        </p:txBody>
      </p:sp>
      <p:sp>
        <p:nvSpPr>
          <p:cNvPr id="5" name="TextBox 4">
            <a:extLst>
              <a:ext uri="{FF2B5EF4-FFF2-40B4-BE49-F238E27FC236}">
                <a16:creationId xmlns:a16="http://schemas.microsoft.com/office/drawing/2014/main" id="{E0D0EF34-1E1C-7033-4A86-130AF8F36B41}"/>
              </a:ext>
            </a:extLst>
          </p:cNvPr>
          <p:cNvSpPr txBox="1"/>
          <p:nvPr/>
        </p:nvSpPr>
        <p:spPr>
          <a:xfrm>
            <a:off x="1160206" y="1483627"/>
            <a:ext cx="9429135" cy="4247317"/>
          </a:xfrm>
          <a:prstGeom prst="rect">
            <a:avLst/>
          </a:prstGeom>
          <a:noFill/>
        </p:spPr>
        <p:txBody>
          <a:bodyPr wrap="square" rtlCol="0">
            <a:spAutoFit/>
          </a:bodyPr>
          <a:lstStyle/>
          <a:p>
            <a:r>
              <a:rPr lang="en-IN" sz="2800" b="1" dirty="0">
                <a:latin typeface="Century Gothic" panose="020B0502020202020204" pitchFamily="34" charset="0"/>
              </a:rPr>
              <a:t>   What is stationarity?</a:t>
            </a:r>
          </a:p>
          <a:p>
            <a:pPr marL="285750" indent="-285750">
              <a:buFont typeface="Arial" panose="020B0604020202020204" pitchFamily="34" charset="0"/>
              <a:buChar char="•"/>
            </a:pPr>
            <a:r>
              <a:rPr lang="en-IN" sz="2800" dirty="0">
                <a:latin typeface="Century Gothic" panose="020B0502020202020204" pitchFamily="34" charset="0"/>
              </a:rPr>
              <a:t> </a:t>
            </a:r>
            <a:r>
              <a:rPr lang="en-IN" sz="1800" dirty="0">
                <a:latin typeface="Century Gothic" panose="020B0502020202020204" pitchFamily="34" charset="0"/>
              </a:rPr>
              <a:t>Statistical properties of the process do not change over time</a:t>
            </a:r>
          </a:p>
          <a:p>
            <a:pPr marL="285750" indent="-285750">
              <a:buFont typeface="Arial" panose="020B0604020202020204" pitchFamily="34" charset="0"/>
              <a:buChar char="•"/>
            </a:pPr>
            <a:endParaRPr lang="en-IN" sz="1800" b="1" dirty="0">
              <a:latin typeface="Century Gothic" panose="020B0502020202020204" pitchFamily="34" charset="0"/>
            </a:endParaRPr>
          </a:p>
          <a:p>
            <a:r>
              <a:rPr lang="en-IN" sz="2800" b="1" dirty="0">
                <a:latin typeface="Century Gothic" panose="020B0502020202020204" pitchFamily="34" charset="0"/>
              </a:rPr>
              <a:t>   Types: </a:t>
            </a:r>
            <a:endParaRPr lang="en-IN" b="1" dirty="0">
              <a:latin typeface="Century Gothic" panose="020B0502020202020204" pitchFamily="34" charset="0"/>
            </a:endParaRPr>
          </a:p>
          <a:p>
            <a:endParaRPr lang="en-IN" b="1" dirty="0">
              <a:latin typeface="Century Gothic" panose="020B0502020202020204" pitchFamily="34" charset="0"/>
            </a:endParaRPr>
          </a:p>
          <a:p>
            <a:pPr marL="285750" indent="-285750">
              <a:buFont typeface="Arial" panose="020B0604020202020204" pitchFamily="34" charset="0"/>
              <a:buChar char="•"/>
            </a:pPr>
            <a:r>
              <a:rPr lang="en-IN" sz="1800" dirty="0">
                <a:latin typeface="Century Gothic" panose="020B0502020202020204" pitchFamily="34" charset="0"/>
              </a:rPr>
              <a:t>Strong stationary </a:t>
            </a:r>
          </a:p>
          <a:p>
            <a:pPr marL="285750" indent="-285750">
              <a:buFont typeface="Arial" panose="020B0604020202020204" pitchFamily="34" charset="0"/>
              <a:buChar char="•"/>
            </a:pPr>
            <a:r>
              <a:rPr lang="en-IN" sz="1800" dirty="0">
                <a:latin typeface="Century Gothic" panose="020B0502020202020204" pitchFamily="34" charset="0"/>
              </a:rPr>
              <a:t>Weak stationary</a:t>
            </a:r>
          </a:p>
          <a:p>
            <a:endParaRPr lang="en-IN" sz="1800" dirty="0">
              <a:latin typeface="Century Gothic" panose="020B0502020202020204" pitchFamily="34" charset="0"/>
            </a:endParaRPr>
          </a:p>
          <a:p>
            <a:r>
              <a:rPr lang="en-IN" sz="1800" dirty="0">
                <a:latin typeface="Century Gothic" panose="020B0502020202020204" pitchFamily="34" charset="0"/>
              </a:rPr>
              <a:t>     </a:t>
            </a:r>
            <a:r>
              <a:rPr lang="en-IN" sz="2800" b="1" dirty="0">
                <a:latin typeface="Century Gothic" panose="020B0502020202020204" pitchFamily="34" charset="0"/>
              </a:rPr>
              <a:t>Assumptions of Weak stationarity</a:t>
            </a:r>
            <a:r>
              <a:rPr lang="en-IN" sz="1800" b="1" dirty="0">
                <a:latin typeface="Century Gothic" panose="020B0502020202020204" pitchFamily="34" charset="0"/>
              </a:rPr>
              <a:t> :</a:t>
            </a:r>
          </a:p>
          <a:p>
            <a:endParaRPr lang="en-IN" sz="1800" b="1" dirty="0">
              <a:latin typeface="Century Gothic" panose="020B0502020202020204" pitchFamily="34" charset="0"/>
            </a:endParaRPr>
          </a:p>
          <a:p>
            <a:pPr marL="285750" indent="-285750">
              <a:buFont typeface="Arial" panose="020B0604020202020204" pitchFamily="34" charset="0"/>
              <a:buChar char="•"/>
            </a:pPr>
            <a:r>
              <a:rPr lang="en-IN" sz="1800" dirty="0">
                <a:latin typeface="Century Gothic" panose="020B0502020202020204" pitchFamily="34" charset="0"/>
              </a:rPr>
              <a:t>Constant Mean </a:t>
            </a:r>
          </a:p>
          <a:p>
            <a:pPr marL="285750" indent="-285750">
              <a:buFont typeface="Arial" panose="020B0604020202020204" pitchFamily="34" charset="0"/>
              <a:buChar char="•"/>
            </a:pPr>
            <a:r>
              <a:rPr lang="en-IN" sz="1800" dirty="0">
                <a:latin typeface="Century Gothic" panose="020B0502020202020204" pitchFamily="34" charset="0"/>
              </a:rPr>
              <a:t>Constant Variance</a:t>
            </a:r>
          </a:p>
          <a:p>
            <a:r>
              <a:rPr lang="en-IN" sz="1800" b="1" dirty="0">
                <a:latin typeface="Century Gothic" panose="020B0502020202020204" pitchFamily="34" charset="0"/>
              </a:rPr>
              <a:t> </a:t>
            </a:r>
          </a:p>
        </p:txBody>
      </p:sp>
    </p:spTree>
    <p:extLst>
      <p:ext uri="{BB962C8B-B14F-4D97-AF65-F5344CB8AC3E}">
        <p14:creationId xmlns:p14="http://schemas.microsoft.com/office/powerpoint/2010/main" val="421364519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88A65D8-925C-F74E-A473-DA08AA025514}"/>
              </a:ext>
            </a:extLst>
          </p:cNvPr>
          <p:cNvSpPr txBox="1"/>
          <p:nvPr/>
        </p:nvSpPr>
        <p:spPr>
          <a:xfrm>
            <a:off x="934064" y="874027"/>
            <a:ext cx="9429135" cy="1846659"/>
          </a:xfrm>
          <a:prstGeom prst="rect">
            <a:avLst/>
          </a:prstGeom>
          <a:noFill/>
        </p:spPr>
        <p:txBody>
          <a:bodyPr wrap="square" rtlCol="0">
            <a:spAutoFit/>
          </a:bodyPr>
          <a:lstStyle/>
          <a:p>
            <a:r>
              <a:rPr lang="en-IN" sz="2800" b="1" dirty="0">
                <a:latin typeface="Century Gothic" panose="020B0502020202020204" pitchFamily="34" charset="0"/>
              </a:rPr>
              <a:t>Methods to check for stationarity:</a:t>
            </a:r>
          </a:p>
          <a:p>
            <a:endParaRPr lang="en-IN" b="1" dirty="0">
              <a:latin typeface="Century Gothic" panose="020B0502020202020204" pitchFamily="34" charset="0"/>
            </a:endParaRPr>
          </a:p>
          <a:p>
            <a:pPr marL="342900" indent="-342900">
              <a:buFont typeface="+mj-lt"/>
              <a:buAutoNum type="arabicPeriod"/>
            </a:pPr>
            <a:r>
              <a:rPr lang="en-IN" sz="1800" dirty="0">
                <a:latin typeface="Century Gothic" panose="020B0502020202020204" pitchFamily="34" charset="0"/>
              </a:rPr>
              <a:t>Visual method </a:t>
            </a:r>
          </a:p>
          <a:p>
            <a:pPr marL="342900" indent="-342900">
              <a:buFont typeface="+mj-lt"/>
              <a:buAutoNum type="arabicPeriod"/>
            </a:pPr>
            <a:r>
              <a:rPr lang="en-IN" sz="1800" dirty="0">
                <a:latin typeface="Century Gothic" panose="020B0502020202020204" pitchFamily="34" charset="0"/>
              </a:rPr>
              <a:t>Dickey fuller test  </a:t>
            </a:r>
          </a:p>
          <a:p>
            <a:pPr marL="342900" indent="-342900">
              <a:buFont typeface="+mj-lt"/>
              <a:buAutoNum type="arabicPeriod"/>
            </a:pPr>
            <a:endParaRPr lang="en-IN" sz="1800" b="1" dirty="0">
              <a:latin typeface="Century Gothic" panose="020B0502020202020204" pitchFamily="34" charset="0"/>
            </a:endParaRPr>
          </a:p>
          <a:p>
            <a:endParaRPr lang="en-IN" sz="1800" b="1" dirty="0">
              <a:latin typeface="Century Gothic" panose="020B0502020202020204" pitchFamily="34" charset="0"/>
            </a:endParaRPr>
          </a:p>
        </p:txBody>
      </p:sp>
      <p:sp>
        <p:nvSpPr>
          <p:cNvPr id="3" name="TextBox 2">
            <a:extLst>
              <a:ext uri="{FF2B5EF4-FFF2-40B4-BE49-F238E27FC236}">
                <a16:creationId xmlns:a16="http://schemas.microsoft.com/office/drawing/2014/main" id="{F4968C69-CB81-59EB-5797-D08C62200934}"/>
              </a:ext>
            </a:extLst>
          </p:cNvPr>
          <p:cNvSpPr txBox="1"/>
          <p:nvPr/>
        </p:nvSpPr>
        <p:spPr>
          <a:xfrm>
            <a:off x="934064" y="2720686"/>
            <a:ext cx="3519949" cy="523220"/>
          </a:xfrm>
          <a:prstGeom prst="rect">
            <a:avLst/>
          </a:prstGeom>
          <a:noFill/>
        </p:spPr>
        <p:txBody>
          <a:bodyPr wrap="square" rtlCol="0">
            <a:spAutoFit/>
          </a:bodyPr>
          <a:lstStyle/>
          <a:p>
            <a:r>
              <a:rPr lang="en-IN" sz="2800" b="1" dirty="0">
                <a:latin typeface="Century Gothic" panose="020B0502020202020204" pitchFamily="34" charset="0"/>
              </a:rPr>
              <a:t>Visual method:</a:t>
            </a:r>
          </a:p>
        </p:txBody>
      </p:sp>
      <p:pic>
        <p:nvPicPr>
          <p:cNvPr id="4" name="Picture 3">
            <a:extLst>
              <a:ext uri="{FF2B5EF4-FFF2-40B4-BE49-F238E27FC236}">
                <a16:creationId xmlns:a16="http://schemas.microsoft.com/office/drawing/2014/main" id="{204E44C8-D055-53E2-3CD3-7802D848BD0F}"/>
              </a:ext>
            </a:extLst>
          </p:cNvPr>
          <p:cNvPicPr>
            <a:picLocks noChangeAspect="1"/>
          </p:cNvPicPr>
          <p:nvPr/>
        </p:nvPicPr>
        <p:blipFill>
          <a:blip r:embed="rId2"/>
          <a:stretch>
            <a:fillRect/>
          </a:stretch>
        </p:blipFill>
        <p:spPr>
          <a:xfrm>
            <a:off x="4849758" y="1387762"/>
            <a:ext cx="5776461" cy="4244708"/>
          </a:xfrm>
          <a:prstGeom prst="rect">
            <a:avLst/>
          </a:prstGeom>
        </p:spPr>
      </p:pic>
      <p:sp>
        <p:nvSpPr>
          <p:cNvPr id="5" name="TextBox 4">
            <a:extLst>
              <a:ext uri="{FF2B5EF4-FFF2-40B4-BE49-F238E27FC236}">
                <a16:creationId xmlns:a16="http://schemas.microsoft.com/office/drawing/2014/main" id="{1386097A-9BFC-829D-6075-890A587A2AB0}"/>
              </a:ext>
            </a:extLst>
          </p:cNvPr>
          <p:cNvSpPr txBox="1"/>
          <p:nvPr/>
        </p:nvSpPr>
        <p:spPr>
          <a:xfrm>
            <a:off x="1002890" y="3510116"/>
            <a:ext cx="3647768" cy="1323439"/>
          </a:xfrm>
          <a:prstGeom prst="rect">
            <a:avLst/>
          </a:prstGeom>
          <a:noFill/>
        </p:spPr>
        <p:txBody>
          <a:bodyPr wrap="square" rtlCol="0">
            <a:spAutoFit/>
          </a:bodyPr>
          <a:lstStyle/>
          <a:p>
            <a:r>
              <a:rPr lang="en-US" sz="1600" dirty="0">
                <a:latin typeface="Century Gothic" panose="020B0502020202020204" pitchFamily="34" charset="0"/>
              </a:rPr>
              <a:t>rolling mean = df.rolling(window =365).mean()</a:t>
            </a:r>
          </a:p>
          <a:p>
            <a:endParaRPr lang="en-US" sz="1600" dirty="0">
              <a:latin typeface="Century Gothic" panose="020B0502020202020204" pitchFamily="34" charset="0"/>
            </a:endParaRPr>
          </a:p>
          <a:p>
            <a:r>
              <a:rPr lang="en-US" sz="1600" dirty="0">
                <a:latin typeface="Century Gothic" panose="020B0502020202020204" pitchFamily="34" charset="0"/>
              </a:rPr>
              <a:t>rolling_std= df.rolling(window =365).std()</a:t>
            </a:r>
            <a:endParaRPr lang="en-IN" sz="1600" dirty="0">
              <a:latin typeface="Century Gothic" panose="020B0502020202020204" pitchFamily="34" charset="0"/>
            </a:endParaRPr>
          </a:p>
        </p:txBody>
      </p:sp>
      <p:sp>
        <p:nvSpPr>
          <p:cNvPr id="6" name="TextBox 5">
            <a:extLst>
              <a:ext uri="{FF2B5EF4-FFF2-40B4-BE49-F238E27FC236}">
                <a16:creationId xmlns:a16="http://schemas.microsoft.com/office/drawing/2014/main" id="{824CD0E8-61C1-BD75-3CEF-AFE44D2AF057}"/>
              </a:ext>
            </a:extLst>
          </p:cNvPr>
          <p:cNvSpPr txBox="1"/>
          <p:nvPr/>
        </p:nvSpPr>
        <p:spPr>
          <a:xfrm>
            <a:off x="747252" y="5769250"/>
            <a:ext cx="9878967" cy="646331"/>
          </a:xfrm>
          <a:prstGeom prst="rect">
            <a:avLst/>
          </a:prstGeom>
          <a:noFill/>
        </p:spPr>
        <p:txBody>
          <a:bodyPr wrap="square" rtlCol="0">
            <a:spAutoFit/>
          </a:bodyPr>
          <a:lstStyle/>
          <a:p>
            <a:r>
              <a:rPr lang="en-IN" sz="1800" b="1" dirty="0">
                <a:latin typeface="Century Gothic" panose="020B0502020202020204" pitchFamily="34" charset="0"/>
              </a:rPr>
              <a:t>From the graph its clear that mean and standard deviation are not constant </a:t>
            </a:r>
            <a:r>
              <a:rPr lang="en-IN" sz="1800" b="1" dirty="0" err="1">
                <a:latin typeface="Century Gothic" panose="020B0502020202020204" pitchFamily="34" charset="0"/>
              </a:rPr>
              <a:t>snd</a:t>
            </a:r>
            <a:r>
              <a:rPr lang="en-IN" sz="1800" b="1" dirty="0">
                <a:latin typeface="Century Gothic" panose="020B0502020202020204" pitchFamily="34" charset="0"/>
              </a:rPr>
              <a:t> vary at different time period hence Data is not stationary </a:t>
            </a:r>
          </a:p>
        </p:txBody>
      </p:sp>
    </p:spTree>
    <p:extLst>
      <p:ext uri="{BB962C8B-B14F-4D97-AF65-F5344CB8AC3E}">
        <p14:creationId xmlns:p14="http://schemas.microsoft.com/office/powerpoint/2010/main" val="13073881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603CD40-0761-D603-F94D-BE66892412EE}"/>
              </a:ext>
            </a:extLst>
          </p:cNvPr>
          <p:cNvSpPr txBox="1"/>
          <p:nvPr/>
        </p:nvSpPr>
        <p:spPr>
          <a:xfrm>
            <a:off x="757082" y="823061"/>
            <a:ext cx="3519949" cy="523220"/>
          </a:xfrm>
          <a:prstGeom prst="rect">
            <a:avLst/>
          </a:prstGeom>
          <a:noFill/>
        </p:spPr>
        <p:txBody>
          <a:bodyPr wrap="square" rtlCol="0">
            <a:spAutoFit/>
          </a:bodyPr>
          <a:lstStyle/>
          <a:p>
            <a:pPr algn="l"/>
            <a:r>
              <a:rPr lang="en-IN" sz="2800" b="1" i="0" dirty="0">
                <a:solidFill>
                  <a:srgbClr val="000000"/>
                </a:solidFill>
                <a:effectLst/>
                <a:latin typeface="Century Gothic" panose="020B0502020202020204" pitchFamily="34" charset="0"/>
              </a:rPr>
              <a:t>Dickey Fuller test:</a:t>
            </a:r>
          </a:p>
        </p:txBody>
      </p:sp>
      <p:sp>
        <p:nvSpPr>
          <p:cNvPr id="7" name="TextBox 6">
            <a:extLst>
              <a:ext uri="{FF2B5EF4-FFF2-40B4-BE49-F238E27FC236}">
                <a16:creationId xmlns:a16="http://schemas.microsoft.com/office/drawing/2014/main" id="{D2F0D768-4EDB-69A1-1417-B9F8AD8245F2}"/>
              </a:ext>
            </a:extLst>
          </p:cNvPr>
          <p:cNvSpPr txBox="1"/>
          <p:nvPr/>
        </p:nvSpPr>
        <p:spPr>
          <a:xfrm>
            <a:off x="757082" y="1965713"/>
            <a:ext cx="5058699" cy="2708434"/>
          </a:xfrm>
          <a:prstGeom prst="rect">
            <a:avLst/>
          </a:prstGeom>
          <a:noFill/>
        </p:spPr>
        <p:txBody>
          <a:bodyPr wrap="square" rtlCol="0">
            <a:spAutoFit/>
          </a:bodyPr>
          <a:lstStyle/>
          <a:p>
            <a:r>
              <a:rPr lang="en-IN" sz="2400" b="1" dirty="0">
                <a:latin typeface="Century Gothic" panose="020B0502020202020204" pitchFamily="34" charset="0"/>
              </a:rPr>
              <a:t>Null hypothesis: </a:t>
            </a:r>
            <a:r>
              <a:rPr lang="en-IN" sz="2000" dirty="0">
                <a:latin typeface="Century Gothic" panose="020B0502020202020204" pitchFamily="34" charset="0"/>
              </a:rPr>
              <a:t>Time series is not stationary </a:t>
            </a:r>
          </a:p>
          <a:p>
            <a:endParaRPr lang="en-IN" dirty="0">
              <a:latin typeface="Century Gothic" panose="020B0502020202020204" pitchFamily="34" charset="0"/>
            </a:endParaRPr>
          </a:p>
          <a:p>
            <a:r>
              <a:rPr lang="en-IN" dirty="0">
                <a:latin typeface="Century Gothic" panose="020B0502020202020204" pitchFamily="34" charset="0"/>
              </a:rPr>
              <a:t> </a:t>
            </a:r>
          </a:p>
          <a:p>
            <a:pPr marL="285750" indent="-285750">
              <a:buFont typeface="Arial" panose="020B0604020202020204" pitchFamily="34" charset="0"/>
              <a:buChar char="•"/>
            </a:pPr>
            <a:r>
              <a:rPr lang="en-IN" dirty="0">
                <a:latin typeface="Century Gothic" panose="020B0502020202020204" pitchFamily="34" charset="0"/>
              </a:rPr>
              <a:t>After performing the ADF test we get p value and select a significance level of 0.05</a:t>
            </a:r>
          </a:p>
          <a:p>
            <a:pPr marL="285750" indent="-285750">
              <a:buFont typeface="Arial" panose="020B0604020202020204" pitchFamily="34" charset="0"/>
              <a:buChar char="•"/>
            </a:pPr>
            <a:endParaRPr lang="en-IN" dirty="0">
              <a:latin typeface="Century Gothic" panose="020B0502020202020204" pitchFamily="34" charset="0"/>
            </a:endParaRPr>
          </a:p>
          <a:p>
            <a:pPr marL="285750" indent="-285750">
              <a:buFont typeface="Arial" panose="020B0604020202020204" pitchFamily="34" charset="0"/>
              <a:buChar char="•"/>
            </a:pPr>
            <a:r>
              <a:rPr lang="en-IN" dirty="0">
                <a:latin typeface="Century Gothic" panose="020B0502020202020204" pitchFamily="34" charset="0"/>
              </a:rPr>
              <a:t>Since our p value is greater than 0.05 we fail to reject the null hypothesis </a:t>
            </a:r>
          </a:p>
          <a:p>
            <a:pPr marL="285750" indent="-285750">
              <a:buFont typeface="Arial" panose="020B0604020202020204" pitchFamily="34" charset="0"/>
              <a:buChar char="•"/>
            </a:pPr>
            <a:endParaRPr lang="en-IN" dirty="0">
              <a:latin typeface="Century Gothic" panose="020B0502020202020204" pitchFamily="34" charset="0"/>
            </a:endParaRPr>
          </a:p>
          <a:p>
            <a:pPr marL="285750" indent="-285750">
              <a:buFont typeface="Arial" panose="020B0604020202020204" pitchFamily="34" charset="0"/>
              <a:buChar char="•"/>
            </a:pPr>
            <a:r>
              <a:rPr lang="en-IN" dirty="0">
                <a:latin typeface="Century Gothic" panose="020B0502020202020204" pitchFamily="34" charset="0"/>
              </a:rPr>
              <a:t>Time series is not stationary</a:t>
            </a:r>
          </a:p>
        </p:txBody>
      </p:sp>
      <p:pic>
        <p:nvPicPr>
          <p:cNvPr id="11" name="Picture 10">
            <a:extLst>
              <a:ext uri="{FF2B5EF4-FFF2-40B4-BE49-F238E27FC236}">
                <a16:creationId xmlns:a16="http://schemas.microsoft.com/office/drawing/2014/main" id="{09C9A38B-3B2D-2EF3-BDA6-E38BF780B35E}"/>
              </a:ext>
            </a:extLst>
          </p:cNvPr>
          <p:cNvPicPr>
            <a:picLocks noChangeAspect="1"/>
          </p:cNvPicPr>
          <p:nvPr/>
        </p:nvPicPr>
        <p:blipFill>
          <a:blip r:embed="rId2"/>
          <a:stretch>
            <a:fillRect/>
          </a:stretch>
        </p:blipFill>
        <p:spPr>
          <a:xfrm>
            <a:off x="6096000" y="1696183"/>
            <a:ext cx="5470730" cy="3247494"/>
          </a:xfrm>
          <a:prstGeom prst="rect">
            <a:avLst/>
          </a:prstGeom>
        </p:spPr>
      </p:pic>
      <p:sp>
        <p:nvSpPr>
          <p:cNvPr id="12" name="TextBox 11">
            <a:extLst>
              <a:ext uri="{FF2B5EF4-FFF2-40B4-BE49-F238E27FC236}">
                <a16:creationId xmlns:a16="http://schemas.microsoft.com/office/drawing/2014/main" id="{4C9FC337-31EE-B52E-25F1-61DA71B9F7C3}"/>
              </a:ext>
            </a:extLst>
          </p:cNvPr>
          <p:cNvSpPr txBox="1"/>
          <p:nvPr/>
        </p:nvSpPr>
        <p:spPr>
          <a:xfrm>
            <a:off x="870152" y="5466735"/>
            <a:ext cx="10146891" cy="707886"/>
          </a:xfrm>
          <a:prstGeom prst="rect">
            <a:avLst/>
          </a:prstGeom>
          <a:noFill/>
        </p:spPr>
        <p:txBody>
          <a:bodyPr wrap="square" rtlCol="0">
            <a:spAutoFit/>
          </a:bodyPr>
          <a:lstStyle/>
          <a:p>
            <a:r>
              <a:rPr lang="en-IN" sz="2000" b="1" dirty="0">
                <a:latin typeface="Century Gothic" panose="020B0502020202020204" pitchFamily="34" charset="0"/>
              </a:rPr>
              <a:t>Since Time series is not stationary we try to make it stationary by performing difference operation </a:t>
            </a:r>
          </a:p>
        </p:txBody>
      </p:sp>
    </p:spTree>
    <p:extLst>
      <p:ext uri="{BB962C8B-B14F-4D97-AF65-F5344CB8AC3E}">
        <p14:creationId xmlns:p14="http://schemas.microsoft.com/office/powerpoint/2010/main" val="156007687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C686FED-0744-F68D-5A59-49AEEC835AA1}"/>
              </a:ext>
            </a:extLst>
          </p:cNvPr>
          <p:cNvPicPr>
            <a:picLocks noChangeAspect="1"/>
          </p:cNvPicPr>
          <p:nvPr/>
        </p:nvPicPr>
        <p:blipFill>
          <a:blip r:embed="rId2"/>
          <a:stretch>
            <a:fillRect/>
          </a:stretch>
        </p:blipFill>
        <p:spPr>
          <a:xfrm>
            <a:off x="647199" y="1661652"/>
            <a:ext cx="6107562" cy="3432329"/>
          </a:xfrm>
          <a:prstGeom prst="rect">
            <a:avLst/>
          </a:prstGeom>
        </p:spPr>
      </p:pic>
      <p:sp>
        <p:nvSpPr>
          <p:cNvPr id="4" name="TextBox 3">
            <a:extLst>
              <a:ext uri="{FF2B5EF4-FFF2-40B4-BE49-F238E27FC236}">
                <a16:creationId xmlns:a16="http://schemas.microsoft.com/office/drawing/2014/main" id="{F7D6B2FB-6A2B-7217-27A2-ECC5575CEDD6}"/>
              </a:ext>
            </a:extLst>
          </p:cNvPr>
          <p:cNvSpPr txBox="1"/>
          <p:nvPr/>
        </p:nvSpPr>
        <p:spPr>
          <a:xfrm>
            <a:off x="776748" y="511277"/>
            <a:ext cx="8750710" cy="523220"/>
          </a:xfrm>
          <a:prstGeom prst="rect">
            <a:avLst/>
          </a:prstGeom>
          <a:noFill/>
        </p:spPr>
        <p:txBody>
          <a:bodyPr wrap="square" rtlCol="0">
            <a:spAutoFit/>
          </a:bodyPr>
          <a:lstStyle/>
          <a:p>
            <a:r>
              <a:rPr lang="en-IN" sz="2800" b="1" dirty="0">
                <a:latin typeface="Century Gothic" panose="020B0502020202020204" pitchFamily="34" charset="0"/>
              </a:rPr>
              <a:t>Making series stationary by Differencing method </a:t>
            </a:r>
          </a:p>
        </p:txBody>
      </p:sp>
      <p:sp>
        <p:nvSpPr>
          <p:cNvPr id="5" name="TextBox 4">
            <a:extLst>
              <a:ext uri="{FF2B5EF4-FFF2-40B4-BE49-F238E27FC236}">
                <a16:creationId xmlns:a16="http://schemas.microsoft.com/office/drawing/2014/main" id="{0F6F9225-EC3B-E5F7-42B1-EA7F4DF98C51}"/>
              </a:ext>
            </a:extLst>
          </p:cNvPr>
          <p:cNvSpPr txBox="1"/>
          <p:nvPr/>
        </p:nvSpPr>
        <p:spPr>
          <a:xfrm>
            <a:off x="7300451" y="2362153"/>
            <a:ext cx="3495368" cy="2308324"/>
          </a:xfrm>
          <a:prstGeom prst="rect">
            <a:avLst/>
          </a:prstGeom>
          <a:noFill/>
        </p:spPr>
        <p:txBody>
          <a:bodyPr wrap="square" rtlCol="0">
            <a:spAutoFit/>
          </a:bodyPr>
          <a:lstStyle/>
          <a:p>
            <a:pPr marL="285750" indent="-285750">
              <a:buFont typeface="Arial" panose="020B0604020202020204" pitchFamily="34" charset="0"/>
              <a:buChar char="•"/>
            </a:pPr>
            <a:r>
              <a:rPr lang="en-IN" sz="1800" dirty="0">
                <a:latin typeface="Century Gothic" panose="020B0502020202020204" pitchFamily="34" charset="0"/>
              </a:rPr>
              <a:t>We have used pmd arima library to check for order of differencing </a:t>
            </a:r>
          </a:p>
          <a:p>
            <a:endParaRPr lang="en-IN" sz="1800" dirty="0">
              <a:latin typeface="Century Gothic" panose="020B0502020202020204" pitchFamily="34" charset="0"/>
            </a:endParaRPr>
          </a:p>
          <a:p>
            <a:pPr marL="285750" indent="-285750">
              <a:buFont typeface="Arial" panose="020B0604020202020204" pitchFamily="34" charset="0"/>
              <a:buChar char="•"/>
            </a:pPr>
            <a:r>
              <a:rPr lang="en-IN" sz="1800" dirty="0">
                <a:latin typeface="Century Gothic" panose="020B0502020202020204" pitchFamily="34" charset="0"/>
              </a:rPr>
              <a:t>We get the order as 1 which we select as the value of “d” in the ARIMA model </a:t>
            </a:r>
          </a:p>
        </p:txBody>
      </p:sp>
    </p:spTree>
    <p:extLst>
      <p:ext uri="{BB962C8B-B14F-4D97-AF65-F5344CB8AC3E}">
        <p14:creationId xmlns:p14="http://schemas.microsoft.com/office/powerpoint/2010/main" val="34791660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28"/>
          <p:cNvSpPr txBox="1"/>
          <p:nvPr/>
        </p:nvSpPr>
        <p:spPr>
          <a:xfrm>
            <a:off x="1486065" y="1093806"/>
            <a:ext cx="4012874" cy="76940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4400"/>
              <a:buFont typeface="Century Gothic"/>
              <a:buNone/>
            </a:pPr>
            <a:r>
              <a:rPr lang="en-GB" sz="4400" b="1" dirty="0">
                <a:solidFill>
                  <a:schemeClr val="dk1"/>
                </a:solidFill>
                <a:latin typeface="Century Gothic"/>
                <a:ea typeface="Century Gothic"/>
                <a:cs typeface="Century Gothic"/>
                <a:sym typeface="Century Gothic"/>
              </a:rPr>
              <a:t>Project Flow-</a:t>
            </a:r>
            <a:endParaRPr sz="1000" b="1" dirty="0">
              <a:solidFill>
                <a:schemeClr val="dk1"/>
              </a:solidFill>
              <a:latin typeface="Century Gothic"/>
              <a:ea typeface="Century Gothic"/>
              <a:cs typeface="Century Gothic"/>
              <a:sym typeface="Century Gothic"/>
            </a:endParaRPr>
          </a:p>
        </p:txBody>
      </p:sp>
      <p:sp>
        <p:nvSpPr>
          <p:cNvPr id="205" name="Google Shape;205;p28"/>
          <p:cNvSpPr txBox="1"/>
          <p:nvPr/>
        </p:nvSpPr>
        <p:spPr>
          <a:xfrm>
            <a:off x="1486065" y="2258997"/>
            <a:ext cx="8814932" cy="4524275"/>
          </a:xfrm>
          <a:prstGeom prst="rect">
            <a:avLst/>
          </a:prstGeom>
          <a:noFill/>
          <a:ln>
            <a:noFill/>
          </a:ln>
        </p:spPr>
        <p:txBody>
          <a:bodyPr spcFirstLastPara="1" wrap="square" lIns="91425" tIns="45700" rIns="91425" bIns="45700" anchor="t" anchorCtr="0">
            <a:spAutoFit/>
          </a:bodyPr>
          <a:lstStyle/>
          <a:p>
            <a:pPr marL="457200" marR="0" lvl="0" indent="-457200" algn="l" rtl="0">
              <a:lnSpc>
                <a:spcPct val="150000"/>
              </a:lnSpc>
              <a:spcBef>
                <a:spcPts val="0"/>
              </a:spcBef>
              <a:spcAft>
                <a:spcPts val="0"/>
              </a:spcAft>
              <a:buClr>
                <a:schemeClr val="dk1"/>
              </a:buClr>
              <a:buSzPts val="2000"/>
              <a:buFont typeface="Century Gothic"/>
              <a:buAutoNum type="arabicPeriod"/>
            </a:pPr>
            <a:r>
              <a:rPr lang="en-GB" sz="2000" b="1" dirty="0">
                <a:solidFill>
                  <a:schemeClr val="dk1"/>
                </a:solidFill>
                <a:latin typeface="Century Gothic"/>
                <a:ea typeface="Century Gothic"/>
                <a:cs typeface="Century Gothic"/>
                <a:sym typeface="Century Gothic"/>
              </a:rPr>
              <a:t>Defining Project objective </a:t>
            </a:r>
            <a:endParaRPr dirty="0"/>
          </a:p>
          <a:p>
            <a:pPr marL="457200" marR="0" lvl="0" indent="-457200" algn="l" rtl="0">
              <a:lnSpc>
                <a:spcPct val="150000"/>
              </a:lnSpc>
              <a:spcBef>
                <a:spcPts val="0"/>
              </a:spcBef>
              <a:spcAft>
                <a:spcPts val="0"/>
              </a:spcAft>
              <a:buClr>
                <a:schemeClr val="dk1"/>
              </a:buClr>
              <a:buSzPts val="2000"/>
              <a:buFont typeface="Century Gothic"/>
              <a:buAutoNum type="arabicPeriod"/>
            </a:pPr>
            <a:r>
              <a:rPr lang="en-GB" sz="2000" b="1" dirty="0">
                <a:solidFill>
                  <a:schemeClr val="dk1"/>
                </a:solidFill>
                <a:latin typeface="Century Gothic"/>
                <a:ea typeface="Century Gothic"/>
                <a:cs typeface="Century Gothic"/>
                <a:sym typeface="Century Gothic"/>
              </a:rPr>
              <a:t>Data collection from various source</a:t>
            </a:r>
            <a:endParaRPr dirty="0"/>
          </a:p>
          <a:p>
            <a:pPr marL="457200" marR="0" lvl="0" indent="-457200" algn="l" rtl="0">
              <a:lnSpc>
                <a:spcPct val="150000"/>
              </a:lnSpc>
              <a:spcBef>
                <a:spcPts val="0"/>
              </a:spcBef>
              <a:spcAft>
                <a:spcPts val="0"/>
              </a:spcAft>
              <a:buClr>
                <a:schemeClr val="dk1"/>
              </a:buClr>
              <a:buSzPts val="2000"/>
              <a:buFont typeface="Century Gothic"/>
              <a:buAutoNum type="arabicPeriod"/>
            </a:pPr>
            <a:r>
              <a:rPr lang="en-GB" sz="2000" b="1" dirty="0">
                <a:solidFill>
                  <a:schemeClr val="dk1"/>
                </a:solidFill>
                <a:latin typeface="Century Gothic"/>
                <a:ea typeface="Century Gothic"/>
                <a:cs typeface="Century Gothic"/>
                <a:sym typeface="Century Gothic"/>
              </a:rPr>
              <a:t>EDA-Exploring and Visualize the data.</a:t>
            </a:r>
            <a:endParaRPr dirty="0"/>
          </a:p>
          <a:p>
            <a:pPr marL="457200" marR="0" lvl="0" indent="-457200" algn="l" rtl="0">
              <a:lnSpc>
                <a:spcPct val="150000"/>
              </a:lnSpc>
              <a:spcBef>
                <a:spcPts val="0"/>
              </a:spcBef>
              <a:spcAft>
                <a:spcPts val="0"/>
              </a:spcAft>
              <a:buClr>
                <a:schemeClr val="dk1"/>
              </a:buClr>
              <a:buSzPts val="2000"/>
              <a:buFont typeface="Century Gothic"/>
              <a:buAutoNum type="arabicPeriod"/>
            </a:pPr>
            <a:r>
              <a:rPr lang="en-GB" sz="2000" b="1" dirty="0">
                <a:solidFill>
                  <a:schemeClr val="dk1"/>
                </a:solidFill>
                <a:latin typeface="Century Gothic"/>
                <a:ea typeface="Century Gothic"/>
                <a:cs typeface="Century Gothic"/>
                <a:sym typeface="Century Gothic"/>
              </a:rPr>
              <a:t>Data pre-processing Time series decomposition</a:t>
            </a:r>
            <a:endParaRPr dirty="0"/>
          </a:p>
          <a:p>
            <a:pPr marL="457200" marR="0" lvl="0" indent="-457200" algn="l" rtl="0">
              <a:lnSpc>
                <a:spcPct val="150000"/>
              </a:lnSpc>
              <a:spcBef>
                <a:spcPts val="0"/>
              </a:spcBef>
              <a:spcAft>
                <a:spcPts val="0"/>
              </a:spcAft>
              <a:buClr>
                <a:schemeClr val="dk1"/>
              </a:buClr>
              <a:buSzPts val="2000"/>
              <a:buFont typeface="Century Gothic"/>
              <a:buAutoNum type="arabicPeriod"/>
            </a:pPr>
            <a:r>
              <a:rPr lang="en-GB" sz="2000" b="1" dirty="0">
                <a:solidFill>
                  <a:schemeClr val="dk1"/>
                </a:solidFill>
                <a:latin typeface="Century Gothic"/>
                <a:ea typeface="Century Gothic"/>
                <a:cs typeface="Century Gothic"/>
                <a:sym typeface="Century Gothic"/>
              </a:rPr>
              <a:t>Apply different forecasting methods like ARIMA,FB prophet &amp; test the accuracy of each model.</a:t>
            </a:r>
            <a:endParaRPr dirty="0"/>
          </a:p>
          <a:p>
            <a:pPr marL="457200" marR="0" lvl="0" indent="-457200" algn="l" rtl="0">
              <a:lnSpc>
                <a:spcPct val="150000"/>
              </a:lnSpc>
              <a:spcBef>
                <a:spcPts val="0"/>
              </a:spcBef>
              <a:spcAft>
                <a:spcPts val="0"/>
              </a:spcAft>
              <a:buClr>
                <a:schemeClr val="dk1"/>
              </a:buClr>
              <a:buSzPts val="2000"/>
              <a:buFont typeface="Century Gothic"/>
              <a:buAutoNum type="arabicPeriod"/>
            </a:pPr>
            <a:r>
              <a:rPr lang="en-GB" sz="2000" b="1" dirty="0">
                <a:solidFill>
                  <a:schemeClr val="dk1"/>
                </a:solidFill>
                <a:latin typeface="Century Gothic"/>
                <a:ea typeface="Century Gothic"/>
                <a:cs typeface="Century Gothic"/>
                <a:sym typeface="Century Gothic"/>
              </a:rPr>
              <a:t>Evaluate and compare Performance.</a:t>
            </a:r>
            <a:endParaRPr dirty="0"/>
          </a:p>
          <a:p>
            <a:pPr marL="457200" marR="0" lvl="0" indent="-457200" algn="l" rtl="0">
              <a:lnSpc>
                <a:spcPct val="150000"/>
              </a:lnSpc>
              <a:spcBef>
                <a:spcPts val="0"/>
              </a:spcBef>
              <a:spcAft>
                <a:spcPts val="0"/>
              </a:spcAft>
              <a:buClr>
                <a:schemeClr val="dk1"/>
              </a:buClr>
              <a:buSzPts val="2000"/>
              <a:buFont typeface="Century Gothic"/>
              <a:buAutoNum type="arabicPeriod"/>
            </a:pPr>
            <a:r>
              <a:rPr lang="en-GB" sz="2000" b="1" dirty="0">
                <a:solidFill>
                  <a:schemeClr val="dk1"/>
                </a:solidFill>
                <a:latin typeface="Century Gothic"/>
                <a:ea typeface="Century Gothic"/>
                <a:cs typeface="Century Gothic"/>
                <a:sym typeface="Century Gothic"/>
              </a:rPr>
              <a:t>Implement the forecast System</a:t>
            </a:r>
            <a:endParaRPr dirty="0"/>
          </a:p>
          <a:p>
            <a:pPr marL="0" marR="0" lvl="0" indent="0" algn="l" rtl="0">
              <a:spcBef>
                <a:spcPts val="0"/>
              </a:spcBef>
              <a:spcAft>
                <a:spcPts val="0"/>
              </a:spcAft>
              <a:buNone/>
            </a:pPr>
            <a:br>
              <a:rPr lang="en-GB" sz="2400" dirty="0">
                <a:solidFill>
                  <a:schemeClr val="dk1"/>
                </a:solidFill>
                <a:latin typeface="Century Gothic"/>
                <a:ea typeface="Century Gothic"/>
                <a:cs typeface="Century Gothic"/>
                <a:sym typeface="Century Gothic"/>
              </a:rPr>
            </a:br>
            <a:endParaRPr sz="2400" i="1" dirty="0">
              <a:solidFill>
                <a:schemeClr val="lt1"/>
              </a:solidFill>
              <a:latin typeface="Century Gothic"/>
              <a:ea typeface="Century Gothic"/>
              <a:cs typeface="Century Gothic"/>
              <a:sym typeface="Century Gothic"/>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05"/>
                                        </p:tgtEl>
                                        <p:attrNameLst>
                                          <p:attrName>style.visibility</p:attrName>
                                        </p:attrNameLst>
                                      </p:cBhvr>
                                      <p:to>
                                        <p:strVal val="visible"/>
                                      </p:to>
                                    </p:set>
                                    <p:anim calcmode="lin" valueType="num">
                                      <p:cBhvr additive="base">
                                        <p:cTn id="7" dur="500"/>
                                        <p:tgtEl>
                                          <p:spTgt spid="20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6C93757-A4D0-4E4B-D840-0C9A2BD573DC}"/>
              </a:ext>
            </a:extLst>
          </p:cNvPr>
          <p:cNvPicPr>
            <a:picLocks noChangeAspect="1"/>
          </p:cNvPicPr>
          <p:nvPr/>
        </p:nvPicPr>
        <p:blipFill rotWithShape="1">
          <a:blip r:embed="rId2"/>
          <a:srcRect t="12631"/>
          <a:stretch/>
        </p:blipFill>
        <p:spPr>
          <a:xfrm>
            <a:off x="2103260" y="1484671"/>
            <a:ext cx="7985480" cy="772104"/>
          </a:xfrm>
          <a:prstGeom prst="rect">
            <a:avLst/>
          </a:prstGeom>
        </p:spPr>
      </p:pic>
      <p:sp>
        <p:nvSpPr>
          <p:cNvPr id="8" name="TextBox 7">
            <a:extLst>
              <a:ext uri="{FF2B5EF4-FFF2-40B4-BE49-F238E27FC236}">
                <a16:creationId xmlns:a16="http://schemas.microsoft.com/office/drawing/2014/main" id="{4D5E0E53-44A1-CC06-F94A-813E8843FFAE}"/>
              </a:ext>
            </a:extLst>
          </p:cNvPr>
          <p:cNvSpPr txBox="1"/>
          <p:nvPr/>
        </p:nvSpPr>
        <p:spPr>
          <a:xfrm>
            <a:off x="1553497" y="2828835"/>
            <a:ext cx="9085006" cy="1631216"/>
          </a:xfrm>
          <a:prstGeom prst="rect">
            <a:avLst/>
          </a:prstGeom>
          <a:noFill/>
        </p:spPr>
        <p:txBody>
          <a:bodyPr wrap="square" rtlCol="0">
            <a:spAutoFit/>
          </a:bodyPr>
          <a:lstStyle/>
          <a:p>
            <a:pPr marL="285750" indent="-285750">
              <a:buFont typeface="Arial" panose="020B0604020202020204" pitchFamily="34" charset="0"/>
              <a:buChar char="•"/>
            </a:pPr>
            <a:r>
              <a:rPr lang="en-IN" sz="2000" dirty="0">
                <a:latin typeface="Century Gothic" panose="020B0502020202020204" pitchFamily="34" charset="0"/>
              </a:rPr>
              <a:t>We apply the .diff() function on the price column of our data and drop the </a:t>
            </a:r>
            <a:r>
              <a:rPr lang="en-IN" sz="2000" dirty="0" err="1">
                <a:latin typeface="Century Gothic" panose="020B0502020202020204" pitchFamily="34" charset="0"/>
              </a:rPr>
              <a:t>na</a:t>
            </a:r>
            <a:r>
              <a:rPr lang="en-IN" sz="2000" dirty="0">
                <a:latin typeface="Century Gothic" panose="020B0502020202020204" pitchFamily="34" charset="0"/>
              </a:rPr>
              <a:t> values.</a:t>
            </a:r>
          </a:p>
          <a:p>
            <a:endParaRPr lang="en-IN" sz="2000" dirty="0">
              <a:latin typeface="Century Gothic" panose="020B0502020202020204" pitchFamily="34" charset="0"/>
            </a:endParaRPr>
          </a:p>
          <a:p>
            <a:pPr marL="285750" indent="-285750">
              <a:buFont typeface="Arial" panose="020B0604020202020204" pitchFamily="34" charset="0"/>
              <a:buChar char="•"/>
            </a:pPr>
            <a:r>
              <a:rPr lang="en-IN" sz="2000" dirty="0">
                <a:latin typeface="Century Gothic" panose="020B0502020202020204" pitchFamily="34" charset="0"/>
              </a:rPr>
              <a:t>Since we have selected the order of differencing as 1 we only get a single </a:t>
            </a:r>
            <a:r>
              <a:rPr lang="en-IN" sz="2000" dirty="0" err="1">
                <a:latin typeface="Century Gothic" panose="020B0502020202020204" pitchFamily="34" charset="0"/>
              </a:rPr>
              <a:t>na</a:t>
            </a:r>
            <a:r>
              <a:rPr lang="en-IN" sz="2000" dirty="0">
                <a:latin typeface="Century Gothic" panose="020B0502020202020204" pitchFamily="34" charset="0"/>
              </a:rPr>
              <a:t> value for the first entry in the dataset . </a:t>
            </a:r>
          </a:p>
        </p:txBody>
      </p:sp>
    </p:spTree>
    <p:extLst>
      <p:ext uri="{BB962C8B-B14F-4D97-AF65-F5344CB8AC3E}">
        <p14:creationId xmlns:p14="http://schemas.microsoft.com/office/powerpoint/2010/main" val="403342721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205CC7F-50F3-8E15-7EE3-59D2F2708B7F}"/>
              </a:ext>
            </a:extLst>
          </p:cNvPr>
          <p:cNvPicPr>
            <a:picLocks noChangeAspect="1"/>
          </p:cNvPicPr>
          <p:nvPr/>
        </p:nvPicPr>
        <p:blipFill>
          <a:blip r:embed="rId2"/>
          <a:stretch>
            <a:fillRect/>
          </a:stretch>
        </p:blipFill>
        <p:spPr>
          <a:xfrm>
            <a:off x="2363033" y="1617547"/>
            <a:ext cx="6843353" cy="2423370"/>
          </a:xfrm>
          <a:prstGeom prst="rect">
            <a:avLst/>
          </a:prstGeom>
        </p:spPr>
      </p:pic>
      <p:sp>
        <p:nvSpPr>
          <p:cNvPr id="4" name="TextBox 3">
            <a:extLst>
              <a:ext uri="{FF2B5EF4-FFF2-40B4-BE49-F238E27FC236}">
                <a16:creationId xmlns:a16="http://schemas.microsoft.com/office/drawing/2014/main" id="{EE429B04-6686-F2D4-D1EE-A1B70BB6542B}"/>
              </a:ext>
            </a:extLst>
          </p:cNvPr>
          <p:cNvSpPr txBox="1"/>
          <p:nvPr/>
        </p:nvSpPr>
        <p:spPr>
          <a:xfrm>
            <a:off x="1409355" y="684959"/>
            <a:ext cx="8750710" cy="523220"/>
          </a:xfrm>
          <a:prstGeom prst="rect">
            <a:avLst/>
          </a:prstGeom>
          <a:noFill/>
        </p:spPr>
        <p:txBody>
          <a:bodyPr wrap="square" rtlCol="0">
            <a:spAutoFit/>
          </a:bodyPr>
          <a:lstStyle/>
          <a:p>
            <a:pPr algn="ctr"/>
            <a:r>
              <a:rPr lang="en-IN" sz="2800" b="1" dirty="0">
                <a:latin typeface="Century Gothic" panose="020B0502020202020204" pitchFamily="34" charset="0"/>
              </a:rPr>
              <a:t>Dickey fuller test after performing difference</a:t>
            </a:r>
          </a:p>
        </p:txBody>
      </p:sp>
      <p:sp>
        <p:nvSpPr>
          <p:cNvPr id="5" name="TextBox 4">
            <a:extLst>
              <a:ext uri="{FF2B5EF4-FFF2-40B4-BE49-F238E27FC236}">
                <a16:creationId xmlns:a16="http://schemas.microsoft.com/office/drawing/2014/main" id="{25A41832-6D21-64FA-E351-33B4F18AE773}"/>
              </a:ext>
            </a:extLst>
          </p:cNvPr>
          <p:cNvSpPr txBox="1"/>
          <p:nvPr/>
        </p:nvSpPr>
        <p:spPr>
          <a:xfrm>
            <a:off x="1602658" y="4552335"/>
            <a:ext cx="8308258" cy="1015663"/>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latin typeface="Century Gothic" panose="020B0502020202020204" pitchFamily="34" charset="0"/>
              </a:rPr>
              <a:t>After performing difference operation we see that the p value of ADF test is less than the significance level of 0.05. hence the Time series is stationary.</a:t>
            </a:r>
          </a:p>
        </p:txBody>
      </p:sp>
    </p:spTree>
    <p:extLst>
      <p:ext uri="{BB962C8B-B14F-4D97-AF65-F5344CB8AC3E}">
        <p14:creationId xmlns:p14="http://schemas.microsoft.com/office/powerpoint/2010/main" val="18716152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0159C65-A862-81D1-95E4-49E640A885F3}"/>
              </a:ext>
            </a:extLst>
          </p:cNvPr>
          <p:cNvSpPr txBox="1"/>
          <p:nvPr/>
        </p:nvSpPr>
        <p:spPr>
          <a:xfrm>
            <a:off x="875069" y="747252"/>
            <a:ext cx="10117396" cy="338554"/>
          </a:xfrm>
          <a:prstGeom prst="rect">
            <a:avLst/>
          </a:prstGeom>
          <a:noFill/>
        </p:spPr>
        <p:txBody>
          <a:bodyPr wrap="square" rtlCol="0">
            <a:spAutoFit/>
          </a:bodyPr>
          <a:lstStyle/>
          <a:p>
            <a:r>
              <a:rPr lang="en-IN" sz="1600" dirty="0">
                <a:latin typeface="Century Gothic" panose="020B0502020202020204" pitchFamily="34" charset="0"/>
              </a:rPr>
              <a:t>    Now that our Series is stationary we try to fit our first model.</a:t>
            </a:r>
          </a:p>
        </p:txBody>
      </p:sp>
      <p:sp>
        <p:nvSpPr>
          <p:cNvPr id="3" name="TextBox 2">
            <a:extLst>
              <a:ext uri="{FF2B5EF4-FFF2-40B4-BE49-F238E27FC236}">
                <a16:creationId xmlns:a16="http://schemas.microsoft.com/office/drawing/2014/main" id="{0396E6E8-B2AB-0E06-0EBE-40C51F12888C}"/>
              </a:ext>
            </a:extLst>
          </p:cNvPr>
          <p:cNvSpPr txBox="1"/>
          <p:nvPr/>
        </p:nvSpPr>
        <p:spPr>
          <a:xfrm>
            <a:off x="875070" y="1543665"/>
            <a:ext cx="6902245" cy="707886"/>
          </a:xfrm>
          <a:prstGeom prst="rect">
            <a:avLst/>
          </a:prstGeom>
          <a:noFill/>
        </p:spPr>
        <p:txBody>
          <a:bodyPr wrap="square" rtlCol="0">
            <a:spAutoFit/>
          </a:bodyPr>
          <a:lstStyle/>
          <a:p>
            <a:r>
              <a:rPr lang="en-IN" sz="2000" b="1" dirty="0">
                <a:latin typeface="Century Gothic" panose="020B0502020202020204" pitchFamily="34" charset="0"/>
              </a:rPr>
              <a:t>1. ARIMA: </a:t>
            </a:r>
            <a:r>
              <a:rPr lang="en-IN" sz="2000" b="1" i="0" dirty="0">
                <a:solidFill>
                  <a:srgbClr val="000000"/>
                </a:solidFill>
                <a:effectLst/>
                <a:latin typeface="Century Gothic" panose="020B0502020202020204" pitchFamily="34" charset="0"/>
              </a:rPr>
              <a:t>Autoregressive integrated moving average</a:t>
            </a:r>
          </a:p>
          <a:p>
            <a:endParaRPr lang="en-IN" sz="2000" b="1" dirty="0">
              <a:latin typeface="Century Gothic" panose="020B0502020202020204" pitchFamily="34" charset="0"/>
            </a:endParaRPr>
          </a:p>
        </p:txBody>
      </p:sp>
      <p:sp>
        <p:nvSpPr>
          <p:cNvPr id="5" name="TextBox 4">
            <a:extLst>
              <a:ext uri="{FF2B5EF4-FFF2-40B4-BE49-F238E27FC236}">
                <a16:creationId xmlns:a16="http://schemas.microsoft.com/office/drawing/2014/main" id="{16498CB4-1369-6914-4188-CEB723604A01}"/>
              </a:ext>
            </a:extLst>
          </p:cNvPr>
          <p:cNvSpPr txBox="1"/>
          <p:nvPr/>
        </p:nvSpPr>
        <p:spPr>
          <a:xfrm>
            <a:off x="875069" y="2251551"/>
            <a:ext cx="10117395" cy="3365024"/>
          </a:xfrm>
          <a:prstGeom prst="rect">
            <a:avLst/>
          </a:prstGeom>
          <a:noFill/>
        </p:spPr>
        <p:txBody>
          <a:bodyPr wrap="square">
            <a:spAutoFit/>
          </a:bodyPr>
          <a:lstStyle/>
          <a:p>
            <a:pPr marL="285750" indent="-285750" algn="just">
              <a:buFont typeface="Arial" panose="020B0604020202020204" pitchFamily="34" charset="0"/>
              <a:buChar char="•"/>
            </a:pPr>
            <a:r>
              <a:rPr lang="en-US" sz="1800" b="0" i="0" dirty="0">
                <a:solidFill>
                  <a:srgbClr val="292929"/>
                </a:solidFill>
                <a:effectLst/>
                <a:latin typeface="Century Gothic" panose="020B0502020202020204" pitchFamily="34" charset="0"/>
              </a:rPr>
              <a:t> It is a class of statistical algorithms that captures the standard temporal dependencies that is unique to a time series data. </a:t>
            </a:r>
          </a:p>
          <a:p>
            <a:pPr algn="just"/>
            <a:endParaRPr lang="en-US" sz="1800" dirty="0">
              <a:solidFill>
                <a:srgbClr val="292929"/>
              </a:solidFill>
              <a:latin typeface="Century Gothic" panose="020B0502020202020204" pitchFamily="34" charset="0"/>
            </a:endParaRPr>
          </a:p>
          <a:p>
            <a:pPr marL="285750" indent="-285750" algn="just">
              <a:lnSpc>
                <a:spcPct val="150000"/>
              </a:lnSpc>
              <a:buFont typeface="Arial" panose="020B0604020202020204" pitchFamily="34" charset="0"/>
              <a:buChar char="•"/>
            </a:pPr>
            <a:r>
              <a:rPr lang="en-US" sz="1800" b="1" i="0" dirty="0">
                <a:solidFill>
                  <a:srgbClr val="333333"/>
                </a:solidFill>
                <a:effectLst/>
                <a:latin typeface="Century Gothic" panose="020B0502020202020204" pitchFamily="34" charset="0"/>
              </a:rPr>
              <a:t>An ARIMA model has three component functions: </a:t>
            </a:r>
          </a:p>
          <a:p>
            <a:pPr marL="342900" indent="-342900" algn="just">
              <a:lnSpc>
                <a:spcPct val="150000"/>
              </a:lnSpc>
              <a:buFont typeface="+mj-lt"/>
              <a:buAutoNum type="arabicPeriod"/>
            </a:pPr>
            <a:r>
              <a:rPr lang="en-US" sz="1800" b="0" i="0" dirty="0">
                <a:solidFill>
                  <a:srgbClr val="333333"/>
                </a:solidFill>
                <a:effectLst/>
                <a:latin typeface="Century Gothic" panose="020B0502020202020204" pitchFamily="34" charset="0"/>
              </a:rPr>
              <a:t>AR (p), the number of lag observations or autoregressive terms in the model.</a:t>
            </a:r>
          </a:p>
          <a:p>
            <a:pPr marL="342900" indent="-342900" algn="just">
              <a:lnSpc>
                <a:spcPct val="150000"/>
              </a:lnSpc>
              <a:buFont typeface="+mj-lt"/>
              <a:buAutoNum type="arabicPeriod"/>
            </a:pPr>
            <a:r>
              <a:rPr lang="en-US" sz="1800" b="0" i="0" dirty="0">
                <a:solidFill>
                  <a:srgbClr val="333333"/>
                </a:solidFill>
                <a:effectLst/>
                <a:latin typeface="Century Gothic" panose="020B0502020202020204" pitchFamily="34" charset="0"/>
              </a:rPr>
              <a:t> I (d), the difference in the nonseasonal observations</a:t>
            </a:r>
          </a:p>
          <a:p>
            <a:pPr marL="342900" indent="-342900" algn="just">
              <a:lnSpc>
                <a:spcPct val="150000"/>
              </a:lnSpc>
              <a:buFont typeface="+mj-lt"/>
              <a:buAutoNum type="arabicPeriod"/>
            </a:pPr>
            <a:r>
              <a:rPr lang="en-US" sz="1800" b="0" i="0" dirty="0">
                <a:solidFill>
                  <a:srgbClr val="333333"/>
                </a:solidFill>
                <a:effectLst/>
                <a:latin typeface="Century Gothic" panose="020B0502020202020204" pitchFamily="34" charset="0"/>
              </a:rPr>
              <a:t>MA (q), the size of the moving average window. </a:t>
            </a:r>
          </a:p>
          <a:p>
            <a:pPr marL="342900" indent="-342900" algn="just">
              <a:lnSpc>
                <a:spcPct val="150000"/>
              </a:lnSpc>
              <a:buFont typeface="+mj-lt"/>
              <a:buAutoNum type="arabicPeriod"/>
            </a:pPr>
            <a:endParaRPr lang="en-US" sz="1800" dirty="0">
              <a:solidFill>
                <a:srgbClr val="333333"/>
              </a:solidFill>
              <a:latin typeface="Century Gothic" panose="020B0502020202020204" pitchFamily="34" charset="0"/>
            </a:endParaRPr>
          </a:p>
          <a:p>
            <a:pPr marL="285750" indent="-285750" algn="just">
              <a:lnSpc>
                <a:spcPct val="150000"/>
              </a:lnSpc>
              <a:buFont typeface="Arial" panose="020B0604020202020204" pitchFamily="34" charset="0"/>
              <a:buChar char="•"/>
            </a:pPr>
            <a:r>
              <a:rPr lang="en-US" sz="1800" dirty="0">
                <a:solidFill>
                  <a:srgbClr val="333333"/>
                </a:solidFill>
                <a:latin typeface="Century Gothic" panose="020B0502020202020204" pitchFamily="34" charset="0"/>
              </a:rPr>
              <a:t>Takes the past values to predict the future values.</a:t>
            </a:r>
            <a:endParaRPr lang="en-US" sz="1800" dirty="0">
              <a:solidFill>
                <a:srgbClr val="292929"/>
              </a:solidFill>
              <a:latin typeface="Century Gothic" panose="020B0502020202020204" pitchFamily="34" charset="0"/>
            </a:endParaRPr>
          </a:p>
        </p:txBody>
      </p:sp>
    </p:spTree>
    <p:extLst>
      <p:ext uri="{BB962C8B-B14F-4D97-AF65-F5344CB8AC3E}">
        <p14:creationId xmlns:p14="http://schemas.microsoft.com/office/powerpoint/2010/main" val="236586853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46FD730-0EC4-FFC7-C514-C2A890E93F0F}"/>
              </a:ext>
            </a:extLst>
          </p:cNvPr>
          <p:cNvSpPr txBox="1"/>
          <p:nvPr/>
        </p:nvSpPr>
        <p:spPr>
          <a:xfrm>
            <a:off x="1002890" y="835742"/>
            <a:ext cx="9360310" cy="2118529"/>
          </a:xfrm>
          <a:prstGeom prst="rect">
            <a:avLst/>
          </a:prstGeom>
          <a:noFill/>
        </p:spPr>
        <p:txBody>
          <a:bodyPr wrap="square" rtlCol="0">
            <a:spAutoFit/>
          </a:bodyPr>
          <a:lstStyle/>
          <a:p>
            <a:pPr algn="just">
              <a:lnSpc>
                <a:spcPct val="150000"/>
              </a:lnSpc>
            </a:pPr>
            <a:r>
              <a:rPr lang="en-IN" sz="1800" b="1" u="sng" dirty="0">
                <a:latin typeface="Century Gothic" panose="020B0502020202020204" pitchFamily="34" charset="0"/>
              </a:rPr>
              <a:t>P Term</a:t>
            </a:r>
            <a:r>
              <a:rPr lang="en-IN" sz="1800" b="1" dirty="0">
                <a:latin typeface="Century Gothic" panose="020B0502020202020204" pitchFamily="34" charset="0"/>
              </a:rPr>
              <a:t>: </a:t>
            </a:r>
            <a:r>
              <a:rPr lang="en-IN" sz="1800" dirty="0">
                <a:latin typeface="Century Gothic" panose="020B0502020202020204" pitchFamily="34" charset="0"/>
              </a:rPr>
              <a:t>order of the auto regressive term.</a:t>
            </a:r>
          </a:p>
          <a:p>
            <a:pPr marL="285750" indent="-285750" algn="just">
              <a:lnSpc>
                <a:spcPct val="150000"/>
              </a:lnSpc>
              <a:buFont typeface="Arial" panose="020B0604020202020204" pitchFamily="34" charset="0"/>
              <a:buChar char="•"/>
            </a:pPr>
            <a:r>
              <a:rPr lang="en-IN" sz="1800" dirty="0">
                <a:latin typeface="Century Gothic" panose="020B0502020202020204" pitchFamily="34" charset="0"/>
              </a:rPr>
              <a:t>Refers to the number of lags to be used as predictors.</a:t>
            </a:r>
          </a:p>
          <a:p>
            <a:pPr marL="285750" indent="-285750" algn="just">
              <a:lnSpc>
                <a:spcPct val="150000"/>
              </a:lnSpc>
              <a:buFont typeface="Arial" panose="020B0604020202020204" pitchFamily="34" charset="0"/>
              <a:buChar char="•"/>
            </a:pPr>
            <a:r>
              <a:rPr lang="en-IN" sz="1800" dirty="0">
                <a:latin typeface="Century Gothic" panose="020B0502020202020204" pitchFamily="34" charset="0"/>
              </a:rPr>
              <a:t>We can find the required number of AR terms by inspecting the PACF (partial auto corelation function.</a:t>
            </a:r>
          </a:p>
          <a:p>
            <a:pPr marL="285750" indent="-285750" algn="just">
              <a:lnSpc>
                <a:spcPct val="150000"/>
              </a:lnSpc>
              <a:buFont typeface="Arial" panose="020B0604020202020204" pitchFamily="34" charset="0"/>
              <a:buChar char="•"/>
            </a:pPr>
            <a:r>
              <a:rPr lang="en-IN" sz="1800" dirty="0">
                <a:latin typeface="Century Gothic" panose="020B0502020202020204" pitchFamily="34" charset="0"/>
              </a:rPr>
              <a:t>PACF represents the correlation between the series and its lags.</a:t>
            </a:r>
          </a:p>
        </p:txBody>
      </p:sp>
      <p:sp>
        <p:nvSpPr>
          <p:cNvPr id="3" name="TextBox 2">
            <a:extLst>
              <a:ext uri="{FF2B5EF4-FFF2-40B4-BE49-F238E27FC236}">
                <a16:creationId xmlns:a16="http://schemas.microsoft.com/office/drawing/2014/main" id="{75E679A1-4857-D968-ADDC-81ACF60B7DD5}"/>
              </a:ext>
            </a:extLst>
          </p:cNvPr>
          <p:cNvSpPr txBox="1"/>
          <p:nvPr/>
        </p:nvSpPr>
        <p:spPr>
          <a:xfrm>
            <a:off x="1002890" y="3429000"/>
            <a:ext cx="9360310" cy="2118529"/>
          </a:xfrm>
          <a:prstGeom prst="rect">
            <a:avLst/>
          </a:prstGeom>
          <a:noFill/>
        </p:spPr>
        <p:txBody>
          <a:bodyPr wrap="square" rtlCol="0">
            <a:spAutoFit/>
          </a:bodyPr>
          <a:lstStyle/>
          <a:p>
            <a:pPr algn="just">
              <a:lnSpc>
                <a:spcPct val="150000"/>
              </a:lnSpc>
            </a:pPr>
            <a:r>
              <a:rPr lang="en-IN" sz="1800" b="1" u="sng" dirty="0">
                <a:latin typeface="Century Gothic" panose="020B0502020202020204" pitchFamily="34" charset="0"/>
              </a:rPr>
              <a:t>q Term</a:t>
            </a:r>
            <a:r>
              <a:rPr lang="en-IN" sz="1800" b="1" dirty="0">
                <a:latin typeface="Century Gothic" panose="020B0502020202020204" pitchFamily="34" charset="0"/>
              </a:rPr>
              <a:t>: </a:t>
            </a:r>
            <a:r>
              <a:rPr lang="en-IN" sz="1800" dirty="0">
                <a:latin typeface="Century Gothic" panose="020B0502020202020204" pitchFamily="34" charset="0"/>
              </a:rPr>
              <a:t>order of the Moving Average term.</a:t>
            </a:r>
          </a:p>
          <a:p>
            <a:pPr marL="285750" indent="-285750" algn="just">
              <a:lnSpc>
                <a:spcPct val="150000"/>
              </a:lnSpc>
              <a:buFont typeface="Arial" panose="020B0604020202020204" pitchFamily="34" charset="0"/>
              <a:buChar char="•"/>
            </a:pPr>
            <a:r>
              <a:rPr lang="en-IN" sz="1800" dirty="0">
                <a:latin typeface="Century Gothic" panose="020B0502020202020204" pitchFamily="34" charset="0"/>
              </a:rPr>
              <a:t>Refers to the number of lagged forecast errors that should not go into the ARIMA model  to be used as predictors.</a:t>
            </a:r>
          </a:p>
          <a:p>
            <a:pPr marL="285750" indent="-285750" algn="just">
              <a:lnSpc>
                <a:spcPct val="150000"/>
              </a:lnSpc>
              <a:buFont typeface="Arial" panose="020B0604020202020204" pitchFamily="34" charset="0"/>
              <a:buChar char="•"/>
            </a:pPr>
            <a:r>
              <a:rPr lang="en-IN" sz="1800" dirty="0">
                <a:latin typeface="Century Gothic" panose="020B0502020202020204" pitchFamily="34" charset="0"/>
              </a:rPr>
              <a:t>We can find the required number of MA terms by considering the  ACF plot (Auto corelation function.</a:t>
            </a:r>
          </a:p>
        </p:txBody>
      </p:sp>
    </p:spTree>
    <p:extLst>
      <p:ext uri="{BB962C8B-B14F-4D97-AF65-F5344CB8AC3E}">
        <p14:creationId xmlns:p14="http://schemas.microsoft.com/office/powerpoint/2010/main" val="242107205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C0B7F6C-412E-8E8E-7898-E03D65629C36}"/>
              </a:ext>
            </a:extLst>
          </p:cNvPr>
          <p:cNvPicPr>
            <a:picLocks noChangeAspect="1"/>
          </p:cNvPicPr>
          <p:nvPr/>
        </p:nvPicPr>
        <p:blipFill>
          <a:blip r:embed="rId2"/>
          <a:stretch>
            <a:fillRect/>
          </a:stretch>
        </p:blipFill>
        <p:spPr>
          <a:xfrm>
            <a:off x="2090929" y="4059067"/>
            <a:ext cx="8010142" cy="2445602"/>
          </a:xfrm>
          <a:prstGeom prst="rect">
            <a:avLst/>
          </a:prstGeom>
        </p:spPr>
      </p:pic>
      <p:sp>
        <p:nvSpPr>
          <p:cNvPr id="6" name="TextBox 5">
            <a:extLst>
              <a:ext uri="{FF2B5EF4-FFF2-40B4-BE49-F238E27FC236}">
                <a16:creationId xmlns:a16="http://schemas.microsoft.com/office/drawing/2014/main" id="{0E3C31CE-4136-BD8D-48A5-E851D4F2A743}"/>
              </a:ext>
            </a:extLst>
          </p:cNvPr>
          <p:cNvSpPr txBox="1"/>
          <p:nvPr/>
        </p:nvSpPr>
        <p:spPr>
          <a:xfrm>
            <a:off x="1448684" y="429321"/>
            <a:ext cx="8750710" cy="523220"/>
          </a:xfrm>
          <a:prstGeom prst="rect">
            <a:avLst/>
          </a:prstGeom>
          <a:noFill/>
        </p:spPr>
        <p:txBody>
          <a:bodyPr wrap="square" rtlCol="0">
            <a:spAutoFit/>
          </a:bodyPr>
          <a:lstStyle/>
          <a:p>
            <a:pPr algn="ctr"/>
            <a:r>
              <a:rPr lang="en-IN" sz="2800" b="1" dirty="0">
                <a:latin typeface="Century Gothic" panose="020B0502020202020204" pitchFamily="34" charset="0"/>
              </a:rPr>
              <a:t>ACF plot before performing differencing </a:t>
            </a:r>
          </a:p>
        </p:txBody>
      </p:sp>
      <p:sp>
        <p:nvSpPr>
          <p:cNvPr id="7" name="TextBox 6">
            <a:extLst>
              <a:ext uri="{FF2B5EF4-FFF2-40B4-BE49-F238E27FC236}">
                <a16:creationId xmlns:a16="http://schemas.microsoft.com/office/drawing/2014/main" id="{D352D2C3-06E1-7A04-0C54-C3953D36FF76}"/>
              </a:ext>
            </a:extLst>
          </p:cNvPr>
          <p:cNvSpPr txBox="1"/>
          <p:nvPr/>
        </p:nvSpPr>
        <p:spPr>
          <a:xfrm>
            <a:off x="1448684" y="3535847"/>
            <a:ext cx="8750710" cy="523220"/>
          </a:xfrm>
          <a:prstGeom prst="rect">
            <a:avLst/>
          </a:prstGeom>
          <a:noFill/>
        </p:spPr>
        <p:txBody>
          <a:bodyPr wrap="square" rtlCol="0">
            <a:spAutoFit/>
          </a:bodyPr>
          <a:lstStyle/>
          <a:p>
            <a:pPr algn="ctr"/>
            <a:r>
              <a:rPr lang="en-IN" sz="2800" b="1" dirty="0">
                <a:latin typeface="Century Gothic" panose="020B0502020202020204" pitchFamily="34" charset="0"/>
              </a:rPr>
              <a:t>ACF plot after performing differencing </a:t>
            </a:r>
          </a:p>
        </p:txBody>
      </p:sp>
      <p:pic>
        <p:nvPicPr>
          <p:cNvPr id="9" name="Picture 8">
            <a:extLst>
              <a:ext uri="{FF2B5EF4-FFF2-40B4-BE49-F238E27FC236}">
                <a16:creationId xmlns:a16="http://schemas.microsoft.com/office/drawing/2014/main" id="{539C832C-FAB0-C862-7FE9-7DBD8288F28D}"/>
              </a:ext>
            </a:extLst>
          </p:cNvPr>
          <p:cNvPicPr>
            <a:picLocks noChangeAspect="1"/>
          </p:cNvPicPr>
          <p:nvPr/>
        </p:nvPicPr>
        <p:blipFill>
          <a:blip r:embed="rId3"/>
          <a:stretch>
            <a:fillRect/>
          </a:stretch>
        </p:blipFill>
        <p:spPr>
          <a:xfrm>
            <a:off x="1992606" y="952541"/>
            <a:ext cx="8010142" cy="2743438"/>
          </a:xfrm>
          <a:prstGeom prst="rect">
            <a:avLst/>
          </a:prstGeom>
        </p:spPr>
      </p:pic>
    </p:spTree>
    <p:extLst>
      <p:ext uri="{BB962C8B-B14F-4D97-AF65-F5344CB8AC3E}">
        <p14:creationId xmlns:p14="http://schemas.microsoft.com/office/powerpoint/2010/main" val="146021939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CE1B373-E176-602A-38E0-3E87BEA3A9AF}"/>
              </a:ext>
            </a:extLst>
          </p:cNvPr>
          <p:cNvSpPr txBox="1"/>
          <p:nvPr/>
        </p:nvSpPr>
        <p:spPr>
          <a:xfrm>
            <a:off x="599768" y="648929"/>
            <a:ext cx="9724103" cy="1200329"/>
          </a:xfrm>
          <a:prstGeom prst="rect">
            <a:avLst/>
          </a:prstGeom>
          <a:noFill/>
        </p:spPr>
        <p:txBody>
          <a:bodyPr wrap="square" rtlCol="0">
            <a:spAutoFit/>
          </a:bodyPr>
          <a:lstStyle/>
          <a:p>
            <a:pPr marL="285750" indent="-285750" algn="just">
              <a:buFont typeface="Arial" panose="020B0604020202020204" pitchFamily="34" charset="0"/>
              <a:buChar char="•"/>
            </a:pPr>
            <a:r>
              <a:rPr lang="en-IN" sz="1800" dirty="0">
                <a:latin typeface="Century Gothic" panose="020B0502020202020204" pitchFamily="34" charset="0"/>
              </a:rPr>
              <a:t>Since the order of differencing was 1 hence the d term in ARIMA will be 1.</a:t>
            </a:r>
          </a:p>
          <a:p>
            <a:pPr marL="285750" indent="-285750" algn="just">
              <a:buFont typeface="Arial" panose="020B0604020202020204" pitchFamily="34" charset="0"/>
              <a:buChar char="•"/>
            </a:pPr>
            <a:endParaRPr lang="en-IN" sz="1800" dirty="0">
              <a:latin typeface="Century Gothic" panose="020B0502020202020204" pitchFamily="34" charset="0"/>
            </a:endParaRPr>
          </a:p>
          <a:p>
            <a:pPr marL="285750" indent="-285750" algn="just">
              <a:buFont typeface="Arial" panose="020B0604020202020204" pitchFamily="34" charset="0"/>
              <a:buChar char="•"/>
            </a:pPr>
            <a:r>
              <a:rPr lang="en-IN" sz="1800" dirty="0">
                <a:latin typeface="Century Gothic" panose="020B0502020202020204" pitchFamily="34" charset="0"/>
              </a:rPr>
              <a:t>We can find values of p and q in the ARIMA model with the help of PACF and ACF graphs respectively but we will use the auto arima library to find the values. </a:t>
            </a:r>
          </a:p>
        </p:txBody>
      </p:sp>
      <p:pic>
        <p:nvPicPr>
          <p:cNvPr id="4" name="Picture 3">
            <a:extLst>
              <a:ext uri="{FF2B5EF4-FFF2-40B4-BE49-F238E27FC236}">
                <a16:creationId xmlns:a16="http://schemas.microsoft.com/office/drawing/2014/main" id="{AE67E055-A833-676C-FF11-A10CE3B031BB}"/>
              </a:ext>
            </a:extLst>
          </p:cNvPr>
          <p:cNvPicPr>
            <a:picLocks noChangeAspect="1"/>
          </p:cNvPicPr>
          <p:nvPr/>
        </p:nvPicPr>
        <p:blipFill>
          <a:blip r:embed="rId2"/>
          <a:stretch>
            <a:fillRect/>
          </a:stretch>
        </p:blipFill>
        <p:spPr>
          <a:xfrm>
            <a:off x="1468593" y="2163997"/>
            <a:ext cx="7986452" cy="1920406"/>
          </a:xfrm>
          <a:prstGeom prst="rect">
            <a:avLst/>
          </a:prstGeom>
        </p:spPr>
      </p:pic>
      <p:sp>
        <p:nvSpPr>
          <p:cNvPr id="5" name="TextBox 4">
            <a:extLst>
              <a:ext uri="{FF2B5EF4-FFF2-40B4-BE49-F238E27FC236}">
                <a16:creationId xmlns:a16="http://schemas.microsoft.com/office/drawing/2014/main" id="{A412EEF2-C0F4-2BC8-F32C-3E91FEDD6701}"/>
              </a:ext>
            </a:extLst>
          </p:cNvPr>
          <p:cNvSpPr txBox="1"/>
          <p:nvPr/>
        </p:nvSpPr>
        <p:spPr>
          <a:xfrm>
            <a:off x="737419" y="4660490"/>
            <a:ext cx="9311149" cy="923330"/>
          </a:xfrm>
          <a:prstGeom prst="rect">
            <a:avLst/>
          </a:prstGeom>
          <a:noFill/>
        </p:spPr>
        <p:txBody>
          <a:bodyPr wrap="square" rtlCol="0">
            <a:spAutoFit/>
          </a:bodyPr>
          <a:lstStyle/>
          <a:p>
            <a:pPr marL="285750" indent="-285750" algn="just">
              <a:buFont typeface="Arial" panose="020B0604020202020204" pitchFamily="34" charset="0"/>
              <a:buChar char="•"/>
            </a:pPr>
            <a:r>
              <a:rPr lang="en-IN" sz="1800" dirty="0">
                <a:latin typeface="Century Gothic" panose="020B0502020202020204" pitchFamily="34" charset="0"/>
              </a:rPr>
              <a:t>With the help of pmdarima we found the value of p=3 , d=1 and q=3.</a:t>
            </a:r>
          </a:p>
          <a:p>
            <a:pPr marL="285750" indent="-285750" algn="just">
              <a:buFont typeface="Arial" panose="020B0604020202020204" pitchFamily="34" charset="0"/>
              <a:buChar char="•"/>
            </a:pPr>
            <a:endParaRPr lang="en-IN" sz="1800" dirty="0">
              <a:latin typeface="Century Gothic" panose="020B0502020202020204" pitchFamily="34" charset="0"/>
            </a:endParaRPr>
          </a:p>
          <a:p>
            <a:pPr marL="285750" indent="-285750" algn="just">
              <a:buFont typeface="Arial" panose="020B0604020202020204" pitchFamily="34" charset="0"/>
              <a:buChar char="•"/>
            </a:pPr>
            <a:r>
              <a:rPr lang="en-IN" sz="1800" dirty="0">
                <a:latin typeface="Century Gothic" panose="020B0502020202020204" pitchFamily="34" charset="0"/>
              </a:rPr>
              <a:t>We plug these values of p,d,q in the ARIMA model.</a:t>
            </a:r>
          </a:p>
        </p:txBody>
      </p:sp>
    </p:spTree>
    <p:extLst>
      <p:ext uri="{BB962C8B-B14F-4D97-AF65-F5344CB8AC3E}">
        <p14:creationId xmlns:p14="http://schemas.microsoft.com/office/powerpoint/2010/main" val="89840874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6AB5432-A7C8-7E2A-5BAE-A06572F5E537}"/>
              </a:ext>
            </a:extLst>
          </p:cNvPr>
          <p:cNvSpPr txBox="1"/>
          <p:nvPr/>
        </p:nvSpPr>
        <p:spPr>
          <a:xfrm>
            <a:off x="658761" y="471948"/>
            <a:ext cx="9429136" cy="523220"/>
          </a:xfrm>
          <a:prstGeom prst="rect">
            <a:avLst/>
          </a:prstGeom>
          <a:noFill/>
        </p:spPr>
        <p:txBody>
          <a:bodyPr wrap="square" rtlCol="0">
            <a:spAutoFit/>
          </a:bodyPr>
          <a:lstStyle/>
          <a:p>
            <a:pPr algn="ctr"/>
            <a:r>
              <a:rPr lang="en-IN" sz="2800" b="1" dirty="0">
                <a:latin typeface="Century Gothic" panose="020B0502020202020204" pitchFamily="34" charset="0"/>
              </a:rPr>
              <a:t>Training the model </a:t>
            </a:r>
          </a:p>
        </p:txBody>
      </p:sp>
      <p:pic>
        <p:nvPicPr>
          <p:cNvPr id="4" name="Picture 3">
            <a:extLst>
              <a:ext uri="{FF2B5EF4-FFF2-40B4-BE49-F238E27FC236}">
                <a16:creationId xmlns:a16="http://schemas.microsoft.com/office/drawing/2014/main" id="{F97D31C1-5774-F8EC-5AF4-B0AB22D637E9}"/>
              </a:ext>
            </a:extLst>
          </p:cNvPr>
          <p:cNvPicPr>
            <a:picLocks noChangeAspect="1"/>
          </p:cNvPicPr>
          <p:nvPr/>
        </p:nvPicPr>
        <p:blipFill>
          <a:blip r:embed="rId2"/>
          <a:stretch>
            <a:fillRect/>
          </a:stretch>
        </p:blipFill>
        <p:spPr>
          <a:xfrm>
            <a:off x="2411411" y="1131963"/>
            <a:ext cx="6742422" cy="5124798"/>
          </a:xfrm>
          <a:prstGeom prst="rect">
            <a:avLst/>
          </a:prstGeom>
        </p:spPr>
      </p:pic>
    </p:spTree>
    <p:extLst>
      <p:ext uri="{BB962C8B-B14F-4D97-AF65-F5344CB8AC3E}">
        <p14:creationId xmlns:p14="http://schemas.microsoft.com/office/powerpoint/2010/main" val="357121774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398539B-E1BE-7667-1714-7355A1DD437C}"/>
              </a:ext>
            </a:extLst>
          </p:cNvPr>
          <p:cNvPicPr>
            <a:picLocks noChangeAspect="1"/>
          </p:cNvPicPr>
          <p:nvPr/>
        </p:nvPicPr>
        <p:blipFill>
          <a:blip r:embed="rId2"/>
          <a:stretch>
            <a:fillRect/>
          </a:stretch>
        </p:blipFill>
        <p:spPr>
          <a:xfrm>
            <a:off x="1287363" y="1574142"/>
            <a:ext cx="9617273" cy="2903472"/>
          </a:xfrm>
          <a:prstGeom prst="rect">
            <a:avLst/>
          </a:prstGeom>
        </p:spPr>
      </p:pic>
      <p:sp>
        <p:nvSpPr>
          <p:cNvPr id="4" name="TextBox 3">
            <a:extLst>
              <a:ext uri="{FF2B5EF4-FFF2-40B4-BE49-F238E27FC236}">
                <a16:creationId xmlns:a16="http://schemas.microsoft.com/office/drawing/2014/main" id="{1EE5BA0A-7182-B031-59BB-647C26DCFC4B}"/>
              </a:ext>
            </a:extLst>
          </p:cNvPr>
          <p:cNvSpPr txBox="1"/>
          <p:nvPr/>
        </p:nvSpPr>
        <p:spPr>
          <a:xfrm>
            <a:off x="658761" y="471948"/>
            <a:ext cx="9429136" cy="523220"/>
          </a:xfrm>
          <a:prstGeom prst="rect">
            <a:avLst/>
          </a:prstGeom>
          <a:noFill/>
        </p:spPr>
        <p:txBody>
          <a:bodyPr wrap="square" rtlCol="0">
            <a:spAutoFit/>
          </a:bodyPr>
          <a:lstStyle/>
          <a:p>
            <a:pPr algn="ctr"/>
            <a:r>
              <a:rPr lang="en-IN" sz="2800" b="1" dirty="0">
                <a:latin typeface="Century Gothic" panose="020B0502020202020204" pitchFamily="34" charset="0"/>
              </a:rPr>
              <a:t>Residual plot</a:t>
            </a:r>
          </a:p>
        </p:txBody>
      </p:sp>
      <p:sp>
        <p:nvSpPr>
          <p:cNvPr id="5" name="TextBox 4">
            <a:extLst>
              <a:ext uri="{FF2B5EF4-FFF2-40B4-BE49-F238E27FC236}">
                <a16:creationId xmlns:a16="http://schemas.microsoft.com/office/drawing/2014/main" id="{3A2EEAD2-1DCF-07CC-6D19-10056837FA5F}"/>
              </a:ext>
            </a:extLst>
          </p:cNvPr>
          <p:cNvSpPr txBox="1"/>
          <p:nvPr/>
        </p:nvSpPr>
        <p:spPr>
          <a:xfrm>
            <a:off x="1287363" y="5063613"/>
            <a:ext cx="9617273" cy="400110"/>
          </a:xfrm>
          <a:prstGeom prst="rect">
            <a:avLst/>
          </a:prstGeom>
          <a:noFill/>
        </p:spPr>
        <p:txBody>
          <a:bodyPr wrap="square" rtlCol="0">
            <a:spAutoFit/>
          </a:bodyPr>
          <a:lstStyle/>
          <a:p>
            <a:pPr algn="ctr"/>
            <a:r>
              <a:rPr lang="en-IN" sz="2000" dirty="0">
                <a:latin typeface="Century Gothic" panose="020B0502020202020204" pitchFamily="34" charset="0"/>
              </a:rPr>
              <a:t>The errors are centred around zero and are normally distributed.</a:t>
            </a:r>
          </a:p>
        </p:txBody>
      </p:sp>
    </p:spTree>
    <p:extLst>
      <p:ext uri="{BB962C8B-B14F-4D97-AF65-F5344CB8AC3E}">
        <p14:creationId xmlns:p14="http://schemas.microsoft.com/office/powerpoint/2010/main" val="126083096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F2EBE80-B2F8-DA0C-B0E3-D2A5539AAEDB}"/>
              </a:ext>
            </a:extLst>
          </p:cNvPr>
          <p:cNvSpPr txBox="1"/>
          <p:nvPr/>
        </p:nvSpPr>
        <p:spPr>
          <a:xfrm>
            <a:off x="658761" y="471948"/>
            <a:ext cx="9429136" cy="523220"/>
          </a:xfrm>
          <a:prstGeom prst="rect">
            <a:avLst/>
          </a:prstGeom>
          <a:noFill/>
        </p:spPr>
        <p:txBody>
          <a:bodyPr wrap="square" rtlCol="0">
            <a:spAutoFit/>
          </a:bodyPr>
          <a:lstStyle/>
          <a:p>
            <a:pPr algn="ctr"/>
            <a:r>
              <a:rPr lang="en-IN" sz="2800" b="1" dirty="0">
                <a:latin typeface="Century Gothic" panose="020B0502020202020204" pitchFamily="34" charset="0"/>
              </a:rPr>
              <a:t>Model evaluation </a:t>
            </a:r>
          </a:p>
        </p:txBody>
      </p:sp>
      <p:pic>
        <p:nvPicPr>
          <p:cNvPr id="4" name="Picture 3">
            <a:extLst>
              <a:ext uri="{FF2B5EF4-FFF2-40B4-BE49-F238E27FC236}">
                <a16:creationId xmlns:a16="http://schemas.microsoft.com/office/drawing/2014/main" id="{E33B08E2-F597-BE21-1C11-A9A14F72A506}"/>
              </a:ext>
            </a:extLst>
          </p:cNvPr>
          <p:cNvPicPr>
            <a:picLocks noChangeAspect="1"/>
          </p:cNvPicPr>
          <p:nvPr/>
        </p:nvPicPr>
        <p:blipFill>
          <a:blip r:embed="rId2"/>
          <a:stretch>
            <a:fillRect/>
          </a:stretch>
        </p:blipFill>
        <p:spPr>
          <a:xfrm>
            <a:off x="1954171" y="1619999"/>
            <a:ext cx="8283658" cy="2575783"/>
          </a:xfrm>
          <a:prstGeom prst="rect">
            <a:avLst/>
          </a:prstGeom>
        </p:spPr>
      </p:pic>
    </p:spTree>
    <p:extLst>
      <p:ext uri="{BB962C8B-B14F-4D97-AF65-F5344CB8AC3E}">
        <p14:creationId xmlns:p14="http://schemas.microsoft.com/office/powerpoint/2010/main" val="213122228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B988AFC-DBD1-2CD6-D38C-8140E81D9219}"/>
              </a:ext>
            </a:extLst>
          </p:cNvPr>
          <p:cNvSpPr txBox="1"/>
          <p:nvPr/>
        </p:nvSpPr>
        <p:spPr>
          <a:xfrm>
            <a:off x="658761" y="471948"/>
            <a:ext cx="9429136" cy="523220"/>
          </a:xfrm>
          <a:prstGeom prst="rect">
            <a:avLst/>
          </a:prstGeom>
          <a:noFill/>
        </p:spPr>
        <p:txBody>
          <a:bodyPr wrap="square" rtlCol="0">
            <a:spAutoFit/>
          </a:bodyPr>
          <a:lstStyle/>
          <a:p>
            <a:pPr algn="ctr"/>
            <a:r>
              <a:rPr lang="en-IN" sz="2800" b="1" dirty="0">
                <a:latin typeface="Century Gothic" panose="020B0502020202020204" pitchFamily="34" charset="0"/>
              </a:rPr>
              <a:t>Actual vs Predicted plot</a:t>
            </a:r>
          </a:p>
        </p:txBody>
      </p:sp>
      <p:pic>
        <p:nvPicPr>
          <p:cNvPr id="5" name="Picture 4">
            <a:extLst>
              <a:ext uri="{FF2B5EF4-FFF2-40B4-BE49-F238E27FC236}">
                <a16:creationId xmlns:a16="http://schemas.microsoft.com/office/drawing/2014/main" id="{39FEDC51-2198-2CAE-50F7-876CCBB0A556}"/>
              </a:ext>
            </a:extLst>
          </p:cNvPr>
          <p:cNvPicPr>
            <a:picLocks noChangeAspect="1"/>
          </p:cNvPicPr>
          <p:nvPr/>
        </p:nvPicPr>
        <p:blipFill>
          <a:blip r:embed="rId2"/>
          <a:stretch>
            <a:fillRect/>
          </a:stretch>
        </p:blipFill>
        <p:spPr>
          <a:xfrm>
            <a:off x="890236" y="1310692"/>
            <a:ext cx="10234547" cy="5075360"/>
          </a:xfrm>
          <a:prstGeom prst="rect">
            <a:avLst/>
          </a:prstGeom>
        </p:spPr>
      </p:pic>
    </p:spTree>
    <p:extLst>
      <p:ext uri="{BB962C8B-B14F-4D97-AF65-F5344CB8AC3E}">
        <p14:creationId xmlns:p14="http://schemas.microsoft.com/office/powerpoint/2010/main" val="12854498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29"/>
          <p:cNvSpPr txBox="1"/>
          <p:nvPr/>
        </p:nvSpPr>
        <p:spPr>
          <a:xfrm>
            <a:off x="1894115" y="1364034"/>
            <a:ext cx="8044212" cy="110795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6600" b="1">
                <a:solidFill>
                  <a:schemeClr val="dk1"/>
                </a:solidFill>
                <a:latin typeface="Century Gothic"/>
                <a:ea typeface="Century Gothic"/>
                <a:cs typeface="Century Gothic"/>
                <a:sym typeface="Century Gothic"/>
              </a:rPr>
              <a:t>DATA DESCRIPTION</a:t>
            </a:r>
            <a:endParaRPr sz="6600" b="1">
              <a:solidFill>
                <a:schemeClr val="dk1"/>
              </a:solidFill>
              <a:latin typeface="Century Gothic"/>
              <a:ea typeface="Century Gothic"/>
              <a:cs typeface="Century Gothic"/>
              <a:sym typeface="Century Gothic"/>
            </a:endParaRPr>
          </a:p>
        </p:txBody>
      </p:sp>
      <p:sp>
        <p:nvSpPr>
          <p:cNvPr id="211" name="Google Shape;211;p29"/>
          <p:cNvSpPr txBox="1"/>
          <p:nvPr/>
        </p:nvSpPr>
        <p:spPr>
          <a:xfrm>
            <a:off x="3506304" y="2619098"/>
            <a:ext cx="5273802" cy="120028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2400"/>
              <a:buFont typeface="Century Gothic"/>
              <a:buNone/>
            </a:pPr>
            <a:r>
              <a:rPr lang="en-GB" sz="2400">
                <a:solidFill>
                  <a:schemeClr val="dk1"/>
                </a:solidFill>
                <a:latin typeface="Century Gothic"/>
                <a:ea typeface="Century Gothic"/>
                <a:cs typeface="Century Gothic"/>
                <a:sym typeface="Century Gothic"/>
              </a:rPr>
              <a:t>The data file contains 2 features</a:t>
            </a:r>
            <a:endParaRPr sz="2400">
              <a:solidFill>
                <a:schemeClr val="dk1"/>
              </a:solidFill>
              <a:latin typeface="Century Gothic"/>
              <a:ea typeface="Century Gothic"/>
              <a:cs typeface="Century Gothic"/>
              <a:sym typeface="Century Gothic"/>
            </a:endParaRPr>
          </a:p>
          <a:p>
            <a:pPr marL="0" marR="0" lvl="0" indent="0" algn="l" rtl="0">
              <a:spcBef>
                <a:spcPts val="0"/>
              </a:spcBef>
              <a:spcAft>
                <a:spcPts val="0"/>
              </a:spcAft>
              <a:buClr>
                <a:schemeClr val="dk1"/>
              </a:buClr>
              <a:buSzPts val="2400"/>
              <a:buFont typeface="Century Gothic"/>
              <a:buNone/>
            </a:pPr>
            <a:br>
              <a:rPr lang="en-GB" sz="2400">
                <a:solidFill>
                  <a:schemeClr val="dk1"/>
                </a:solidFill>
                <a:latin typeface="Century Gothic"/>
                <a:ea typeface="Century Gothic"/>
                <a:cs typeface="Century Gothic"/>
                <a:sym typeface="Century Gothic"/>
              </a:rPr>
            </a:br>
            <a:endParaRPr sz="2400">
              <a:solidFill>
                <a:schemeClr val="dk1"/>
              </a:solidFill>
              <a:latin typeface="Century Gothic"/>
              <a:ea typeface="Century Gothic"/>
              <a:cs typeface="Century Gothic"/>
              <a:sym typeface="Century Gothic"/>
            </a:endParaRPr>
          </a:p>
        </p:txBody>
      </p:sp>
      <p:sp>
        <p:nvSpPr>
          <p:cNvPr id="212" name="Google Shape;212;p29"/>
          <p:cNvSpPr txBox="1"/>
          <p:nvPr/>
        </p:nvSpPr>
        <p:spPr>
          <a:xfrm>
            <a:off x="1894115" y="4488410"/>
            <a:ext cx="8630816" cy="83095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2400"/>
              <a:buFont typeface="Century Gothic"/>
              <a:buNone/>
            </a:pPr>
            <a:r>
              <a:rPr lang="en-GB" sz="2400">
                <a:solidFill>
                  <a:schemeClr val="dk1"/>
                </a:solidFill>
                <a:latin typeface="Century Gothic"/>
                <a:ea typeface="Century Gothic"/>
                <a:cs typeface="Century Gothic"/>
                <a:sym typeface="Century Gothic"/>
              </a:rPr>
              <a:t>Based on the data we have to build the best model which gives the maximum performance</a:t>
            </a:r>
            <a:endParaRPr sz="2400">
              <a:solidFill>
                <a:schemeClr val="dk1"/>
              </a:solidFill>
              <a:latin typeface="Century Gothic"/>
              <a:ea typeface="Century Gothic"/>
              <a:cs typeface="Century Gothic"/>
              <a:sym typeface="Century Gothic"/>
            </a:endParaRPr>
          </a:p>
        </p:txBody>
      </p:sp>
      <p:sp>
        <p:nvSpPr>
          <p:cNvPr id="213" name="Google Shape;213;p29"/>
          <p:cNvSpPr txBox="1"/>
          <p:nvPr/>
        </p:nvSpPr>
        <p:spPr>
          <a:xfrm>
            <a:off x="4637764" y="3429000"/>
            <a:ext cx="2727199" cy="830997"/>
          </a:xfrm>
          <a:prstGeom prst="rect">
            <a:avLst/>
          </a:prstGeom>
          <a:no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chemeClr val="dk1"/>
              </a:buClr>
              <a:buSzPts val="2800"/>
              <a:buFont typeface="Arial"/>
              <a:buChar char="•"/>
            </a:pPr>
            <a:r>
              <a:rPr lang="en-GB" sz="2400" b="1">
                <a:solidFill>
                  <a:schemeClr val="dk1"/>
                </a:solidFill>
                <a:latin typeface="Century Gothic"/>
                <a:ea typeface="Century Gothic"/>
                <a:cs typeface="Century Gothic"/>
                <a:sym typeface="Century Gothic"/>
              </a:rPr>
              <a:t>DATE</a:t>
            </a:r>
            <a:endParaRPr sz="2400" b="1">
              <a:solidFill>
                <a:srgbClr val="161416"/>
              </a:solidFill>
              <a:latin typeface="Century Gothic"/>
              <a:ea typeface="Century Gothic"/>
              <a:cs typeface="Century Gothic"/>
              <a:sym typeface="Century Gothic"/>
            </a:endParaRPr>
          </a:p>
          <a:p>
            <a:pPr marL="342900" marR="0" lvl="0" indent="-342900" algn="l" rtl="0">
              <a:spcBef>
                <a:spcPts val="0"/>
              </a:spcBef>
              <a:spcAft>
                <a:spcPts val="0"/>
              </a:spcAft>
              <a:buClr>
                <a:srgbClr val="161416"/>
              </a:buClr>
              <a:buSzPts val="2800"/>
              <a:buFont typeface="Arial"/>
              <a:buChar char="•"/>
            </a:pPr>
            <a:r>
              <a:rPr lang="en-GB" sz="2400" b="1">
                <a:solidFill>
                  <a:srgbClr val="161416"/>
                </a:solidFill>
                <a:latin typeface="Century Gothic"/>
                <a:ea typeface="Century Gothic"/>
                <a:cs typeface="Century Gothic"/>
                <a:sym typeface="Century Gothic"/>
              </a:rPr>
              <a:t>PRICE</a:t>
            </a:r>
            <a:endParaRPr sz="2400" b="1">
              <a:solidFill>
                <a:schemeClr val="dk1"/>
              </a:solidFill>
              <a:latin typeface="Century Gothic"/>
              <a:ea typeface="Century Gothic"/>
              <a:cs typeface="Century Gothic"/>
              <a:sym typeface="Century Gothic"/>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1"/>
                                        </p:tgtEl>
                                        <p:attrNameLst>
                                          <p:attrName>style.visibility</p:attrName>
                                        </p:attrNameLst>
                                      </p:cBhvr>
                                      <p:to>
                                        <p:strVal val="visible"/>
                                      </p:to>
                                    </p:set>
                                    <p:animEffect transition="in" filter="fade">
                                      <p:cBhvr>
                                        <p:cTn id="7" dur="500"/>
                                        <p:tgtEl>
                                          <p:spTgt spid="211"/>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212"/>
                                        </p:tgtEl>
                                        <p:attrNameLst>
                                          <p:attrName>style.visibility</p:attrName>
                                        </p:attrNameLst>
                                      </p:cBhvr>
                                      <p:to>
                                        <p:strVal val="visible"/>
                                      </p:to>
                                    </p:set>
                                    <p:anim calcmode="lin" valueType="num">
                                      <p:cBhvr additive="base">
                                        <p:cTn id="12" dur="500"/>
                                        <p:tgtEl>
                                          <p:spTgt spid="2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6653AF-E6FA-B8C5-2940-B9FEF2486C28}"/>
              </a:ext>
            </a:extLst>
          </p:cNvPr>
          <p:cNvSpPr>
            <a:spLocks noGrp="1"/>
          </p:cNvSpPr>
          <p:nvPr>
            <p:ph type="title"/>
          </p:nvPr>
        </p:nvSpPr>
        <p:spPr>
          <a:xfrm>
            <a:off x="1066800" y="337794"/>
            <a:ext cx="10058400" cy="1371600"/>
          </a:xfrm>
        </p:spPr>
        <p:txBody>
          <a:bodyPr/>
          <a:lstStyle/>
          <a:p>
            <a:pPr algn="ctr"/>
            <a:r>
              <a:rPr lang="en-IN" b="1" dirty="0"/>
              <a:t>FB Prophet model </a:t>
            </a:r>
          </a:p>
        </p:txBody>
      </p:sp>
      <p:sp>
        <p:nvSpPr>
          <p:cNvPr id="10" name="TextBox 9">
            <a:extLst>
              <a:ext uri="{FF2B5EF4-FFF2-40B4-BE49-F238E27FC236}">
                <a16:creationId xmlns:a16="http://schemas.microsoft.com/office/drawing/2014/main" id="{1FD28BC4-5BE5-A611-06A7-A1506B21EB68}"/>
              </a:ext>
            </a:extLst>
          </p:cNvPr>
          <p:cNvSpPr txBox="1"/>
          <p:nvPr/>
        </p:nvSpPr>
        <p:spPr>
          <a:xfrm>
            <a:off x="1066800" y="1896206"/>
            <a:ext cx="10058400" cy="3917676"/>
          </a:xfrm>
          <a:prstGeom prst="rect">
            <a:avLst/>
          </a:prstGeom>
          <a:noFill/>
        </p:spPr>
        <p:txBody>
          <a:bodyPr wrap="square">
            <a:spAutoFit/>
          </a:bodyPr>
          <a:lstStyle/>
          <a:p>
            <a:pPr algn="l">
              <a:lnSpc>
                <a:spcPct val="150000"/>
              </a:lnSpc>
            </a:pPr>
            <a:r>
              <a:rPr lang="en-US" sz="2400" b="1" i="0" u="sng" dirty="0">
                <a:solidFill>
                  <a:srgbClr val="000000"/>
                </a:solidFill>
                <a:effectLst/>
                <a:latin typeface="Century Gothic" panose="020B0502020202020204" pitchFamily="34" charset="0"/>
              </a:rPr>
              <a:t>Advantages of Prophet</a:t>
            </a:r>
            <a:r>
              <a:rPr lang="en-US" sz="2400" b="0" i="0" u="sng" dirty="0">
                <a:solidFill>
                  <a:srgbClr val="000000"/>
                </a:solidFill>
                <a:effectLst/>
                <a:latin typeface="Century Gothic" panose="020B0502020202020204" pitchFamily="34" charset="0"/>
              </a:rPr>
              <a:t> </a:t>
            </a:r>
            <a:r>
              <a:rPr lang="en-US" sz="1800" b="0" i="0" dirty="0">
                <a:solidFill>
                  <a:srgbClr val="000000"/>
                </a:solidFill>
                <a:effectLst/>
                <a:latin typeface="Century Gothic" panose="020B0502020202020204" pitchFamily="34" charset="0"/>
              </a:rPr>
              <a:t>:</a:t>
            </a:r>
          </a:p>
          <a:p>
            <a:pPr algn="l">
              <a:lnSpc>
                <a:spcPct val="150000"/>
              </a:lnSpc>
            </a:pPr>
            <a:endParaRPr lang="en-US" sz="1800" b="0" i="0" dirty="0">
              <a:solidFill>
                <a:srgbClr val="000000"/>
              </a:solidFill>
              <a:effectLst/>
              <a:latin typeface="Century Gothic" panose="020B0502020202020204" pitchFamily="34" charset="0"/>
            </a:endParaRPr>
          </a:p>
          <a:p>
            <a:pPr algn="l">
              <a:lnSpc>
                <a:spcPct val="150000"/>
              </a:lnSpc>
            </a:pPr>
            <a:r>
              <a:rPr lang="en-US" sz="1800" b="1" i="0" dirty="0">
                <a:effectLst/>
                <a:latin typeface="Century Gothic" panose="020B0502020202020204" pitchFamily="34" charset="0"/>
              </a:rPr>
              <a:t>1. Accurate and fast</a:t>
            </a:r>
            <a:r>
              <a:rPr lang="en-US" sz="1800" b="0" i="0" dirty="0">
                <a:effectLst/>
                <a:latin typeface="Century Gothic" panose="020B0502020202020204" pitchFamily="34" charset="0"/>
              </a:rPr>
              <a:t> - Prophet is accurate and fast. It is used in many applications across Facebook for producing reliable forecasts for planning and goal setting.</a:t>
            </a:r>
          </a:p>
          <a:p>
            <a:pPr algn="l">
              <a:lnSpc>
                <a:spcPct val="150000"/>
              </a:lnSpc>
            </a:pPr>
            <a:r>
              <a:rPr lang="en-US" sz="1800" b="1" i="0" dirty="0">
                <a:effectLst/>
                <a:latin typeface="Century Gothic" panose="020B0502020202020204" pitchFamily="34" charset="0"/>
              </a:rPr>
              <a:t>2. Fully automatic</a:t>
            </a:r>
            <a:r>
              <a:rPr lang="en-US" sz="1800" b="0" i="0" dirty="0">
                <a:effectLst/>
                <a:latin typeface="Century Gothic" panose="020B0502020202020204" pitchFamily="34" charset="0"/>
              </a:rPr>
              <a:t> - Prophet is fully automatic. We will get a reasonable forecast on messy data with no manual effort.</a:t>
            </a:r>
          </a:p>
          <a:p>
            <a:pPr algn="l">
              <a:lnSpc>
                <a:spcPct val="150000"/>
              </a:lnSpc>
            </a:pPr>
            <a:r>
              <a:rPr lang="en-US" sz="1800" b="1" i="0" dirty="0">
                <a:effectLst/>
                <a:latin typeface="Century Gothic" panose="020B0502020202020204" pitchFamily="34" charset="0"/>
              </a:rPr>
              <a:t>3. Tunable forecasts</a:t>
            </a:r>
            <a:r>
              <a:rPr lang="en-US" sz="1800" b="0" i="0" dirty="0">
                <a:effectLst/>
                <a:latin typeface="Century Gothic" panose="020B0502020202020204" pitchFamily="34" charset="0"/>
              </a:rPr>
              <a:t> - Prophet produces adjustable forecasts. It includes many possibilities for users to tweak and adjust forecasts. We can use human-interpretable parameters to improve the forecast by adding our domain knowledge.</a:t>
            </a:r>
          </a:p>
        </p:txBody>
      </p:sp>
    </p:spTree>
    <p:extLst>
      <p:ext uri="{BB962C8B-B14F-4D97-AF65-F5344CB8AC3E}">
        <p14:creationId xmlns:p14="http://schemas.microsoft.com/office/powerpoint/2010/main" val="372238237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FD28BC4-5BE5-A611-06A7-A1506B21EB68}"/>
              </a:ext>
            </a:extLst>
          </p:cNvPr>
          <p:cNvSpPr txBox="1"/>
          <p:nvPr/>
        </p:nvSpPr>
        <p:spPr>
          <a:xfrm>
            <a:off x="1066800" y="1139123"/>
            <a:ext cx="10058400" cy="4056175"/>
          </a:xfrm>
          <a:prstGeom prst="rect">
            <a:avLst/>
          </a:prstGeom>
          <a:noFill/>
        </p:spPr>
        <p:txBody>
          <a:bodyPr wrap="square">
            <a:spAutoFit/>
          </a:bodyPr>
          <a:lstStyle/>
          <a:p>
            <a:pPr>
              <a:lnSpc>
                <a:spcPct val="150000"/>
              </a:lnSpc>
            </a:pPr>
            <a:r>
              <a:rPr lang="en-US" sz="2400" b="1" i="0" u="sng" dirty="0">
                <a:solidFill>
                  <a:srgbClr val="000000"/>
                </a:solidFill>
                <a:effectLst/>
                <a:latin typeface="Century Gothic" panose="020B0502020202020204" pitchFamily="34" charset="0"/>
              </a:rPr>
              <a:t>Advantages of Prophet </a:t>
            </a:r>
            <a:r>
              <a:rPr lang="en-US" sz="2400" b="1" i="0" dirty="0">
                <a:solidFill>
                  <a:srgbClr val="000000"/>
                </a:solidFill>
                <a:effectLst/>
                <a:latin typeface="Century Gothic" panose="020B0502020202020204" pitchFamily="34" charset="0"/>
              </a:rPr>
              <a:t>:</a:t>
            </a:r>
            <a:endParaRPr lang="en-US" sz="2400" b="1" i="0" dirty="0">
              <a:effectLst/>
              <a:latin typeface="Century Gothic" panose="020B0502020202020204" pitchFamily="34" charset="0"/>
            </a:endParaRPr>
          </a:p>
          <a:p>
            <a:pPr algn="l">
              <a:lnSpc>
                <a:spcPct val="150000"/>
              </a:lnSpc>
            </a:pPr>
            <a:r>
              <a:rPr lang="en-US" sz="1800" b="1" i="0" dirty="0">
                <a:effectLst/>
                <a:latin typeface="Century Gothic" panose="020B0502020202020204" pitchFamily="34" charset="0"/>
              </a:rPr>
              <a:t>4. Available in R or Python</a:t>
            </a:r>
            <a:r>
              <a:rPr lang="en-US" sz="1800" b="0" i="0" dirty="0">
                <a:effectLst/>
                <a:latin typeface="Century Gothic" panose="020B0502020202020204" pitchFamily="34" charset="0"/>
              </a:rPr>
              <a:t> - We can implement the Prophet procedure in R or Python.</a:t>
            </a:r>
          </a:p>
          <a:p>
            <a:pPr algn="l">
              <a:lnSpc>
                <a:spcPct val="150000"/>
              </a:lnSpc>
            </a:pPr>
            <a:r>
              <a:rPr lang="en-US" sz="1800" b="1" i="0" dirty="0">
                <a:effectLst/>
                <a:latin typeface="Century Gothic" panose="020B0502020202020204" pitchFamily="34" charset="0"/>
              </a:rPr>
              <a:t>5. Handles seasonal variations well</a:t>
            </a:r>
            <a:r>
              <a:rPr lang="en-US" sz="1800" b="0" i="0" dirty="0">
                <a:effectLst/>
                <a:latin typeface="Century Gothic" panose="020B0502020202020204" pitchFamily="34" charset="0"/>
              </a:rPr>
              <a:t> - Prophet accommodates seasonality with multiple periods.</a:t>
            </a:r>
          </a:p>
          <a:p>
            <a:pPr algn="l">
              <a:lnSpc>
                <a:spcPct val="150000"/>
              </a:lnSpc>
            </a:pPr>
            <a:r>
              <a:rPr lang="en-US" sz="1800" b="1" i="0" dirty="0">
                <a:effectLst/>
                <a:latin typeface="Century Gothic" panose="020B0502020202020204" pitchFamily="34" charset="0"/>
              </a:rPr>
              <a:t>6. Robust to outliers</a:t>
            </a:r>
            <a:r>
              <a:rPr lang="en-US" sz="1800" b="0" i="0" dirty="0">
                <a:effectLst/>
                <a:latin typeface="Century Gothic" panose="020B0502020202020204" pitchFamily="34" charset="0"/>
              </a:rPr>
              <a:t> - It is robust to outliers. It handles outliers by removing them.</a:t>
            </a:r>
          </a:p>
          <a:p>
            <a:pPr algn="l">
              <a:lnSpc>
                <a:spcPct val="150000"/>
              </a:lnSpc>
            </a:pPr>
            <a:r>
              <a:rPr lang="en-US" sz="1800" b="1" dirty="0">
                <a:latin typeface="Century Gothic" panose="020B0502020202020204" pitchFamily="34" charset="0"/>
              </a:rPr>
              <a:t>7</a:t>
            </a:r>
            <a:r>
              <a:rPr lang="en-US" sz="1800" b="1" i="0" dirty="0">
                <a:effectLst/>
                <a:latin typeface="Century Gothic" panose="020B0502020202020204" pitchFamily="34" charset="0"/>
              </a:rPr>
              <a:t>. Robust to missing data</a:t>
            </a:r>
            <a:r>
              <a:rPr lang="en-US" sz="1800" b="0" i="0" dirty="0">
                <a:effectLst/>
                <a:latin typeface="Century Gothic" panose="020B0502020202020204" pitchFamily="34" charset="0"/>
              </a:rPr>
              <a:t> - Prophet is resilient to missing data.</a:t>
            </a:r>
          </a:p>
          <a:p>
            <a:pPr algn="l">
              <a:lnSpc>
                <a:spcPct val="150000"/>
              </a:lnSpc>
            </a:pPr>
            <a:endParaRPr lang="en-US" sz="1800" dirty="0">
              <a:latin typeface="Century Gothic" panose="020B0502020202020204" pitchFamily="34" charset="0"/>
            </a:endParaRPr>
          </a:p>
          <a:p>
            <a:pPr>
              <a:lnSpc>
                <a:spcPct val="150000"/>
              </a:lnSpc>
            </a:pPr>
            <a:r>
              <a:rPr lang="en-IN" sz="2400" b="1" i="0" dirty="0">
                <a:solidFill>
                  <a:srgbClr val="000000"/>
                </a:solidFill>
                <a:effectLst/>
                <a:latin typeface="Inter"/>
              </a:rPr>
              <a:t> Installation of Prophet:</a:t>
            </a:r>
            <a:endParaRPr lang="en-IN" sz="2400" b="0" i="0" dirty="0">
              <a:solidFill>
                <a:srgbClr val="000000"/>
              </a:solidFill>
              <a:effectLst/>
              <a:latin typeface="Inter"/>
            </a:endParaRPr>
          </a:p>
          <a:p>
            <a:pPr marL="285750" indent="-285750" algn="l">
              <a:lnSpc>
                <a:spcPct val="150000"/>
              </a:lnSpc>
              <a:buFont typeface="Arial" panose="020B0604020202020204" pitchFamily="34" charset="0"/>
              <a:buChar char="•"/>
            </a:pPr>
            <a:r>
              <a:rPr lang="en-US" sz="1800" dirty="0">
                <a:latin typeface="Century Gothic" panose="020B0502020202020204" pitchFamily="34" charset="0"/>
              </a:rPr>
              <a:t>pip install fbprophet</a:t>
            </a:r>
            <a:endParaRPr lang="en-US" sz="1800" b="0" i="0" dirty="0">
              <a:effectLst/>
              <a:latin typeface="Century Gothic" panose="020B0502020202020204" pitchFamily="34" charset="0"/>
            </a:endParaRPr>
          </a:p>
        </p:txBody>
      </p:sp>
    </p:spTree>
    <p:extLst>
      <p:ext uri="{BB962C8B-B14F-4D97-AF65-F5344CB8AC3E}">
        <p14:creationId xmlns:p14="http://schemas.microsoft.com/office/powerpoint/2010/main" val="121254519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96B4C298-6D7C-3ED4-DF09-CFEF7F0203A7}"/>
              </a:ext>
            </a:extLst>
          </p:cNvPr>
          <p:cNvSpPr>
            <a:spLocks noGrp="1"/>
          </p:cNvSpPr>
          <p:nvPr>
            <p:ph type="title"/>
          </p:nvPr>
        </p:nvSpPr>
        <p:spPr>
          <a:xfrm>
            <a:off x="1066800" y="337794"/>
            <a:ext cx="10058400" cy="1371600"/>
          </a:xfrm>
        </p:spPr>
        <p:txBody>
          <a:bodyPr>
            <a:normAutofit/>
          </a:bodyPr>
          <a:lstStyle/>
          <a:p>
            <a:r>
              <a:rPr lang="en-IN" sz="2400" b="1" dirty="0">
                <a:latin typeface="Century Gothic" panose="020B0502020202020204" pitchFamily="34" charset="0"/>
              </a:rPr>
              <a:t>Prerequisites for prophet model :</a:t>
            </a:r>
          </a:p>
        </p:txBody>
      </p:sp>
      <p:sp>
        <p:nvSpPr>
          <p:cNvPr id="9" name="TextBox 8">
            <a:extLst>
              <a:ext uri="{FF2B5EF4-FFF2-40B4-BE49-F238E27FC236}">
                <a16:creationId xmlns:a16="http://schemas.microsoft.com/office/drawing/2014/main" id="{2FA1543B-4361-119A-9F30-83FACDBE461C}"/>
              </a:ext>
            </a:extLst>
          </p:cNvPr>
          <p:cNvSpPr txBox="1"/>
          <p:nvPr/>
        </p:nvSpPr>
        <p:spPr>
          <a:xfrm>
            <a:off x="1066800" y="2722117"/>
            <a:ext cx="10058400" cy="3329053"/>
          </a:xfrm>
          <a:prstGeom prst="rect">
            <a:avLst/>
          </a:prstGeom>
          <a:noFill/>
        </p:spPr>
        <p:txBody>
          <a:bodyPr wrap="square">
            <a:spAutoFit/>
          </a:bodyPr>
          <a:lstStyle/>
          <a:p>
            <a:pPr marL="285750" marR="0" lvl="0" indent="-285750" algn="l" defTabSz="914400" rtl="0" eaLnBrk="0" fontAlgn="base" latinLnBrk="0" hangingPunct="0">
              <a:lnSpc>
                <a:spcPct val="200000"/>
              </a:lnSpc>
              <a:spcBef>
                <a:spcPct val="0"/>
              </a:spcBef>
              <a:spcAft>
                <a:spcPct val="0"/>
              </a:spcAft>
              <a:buClrTx/>
              <a:buSzTx/>
              <a:buFont typeface="Arial" panose="020B0604020202020204" pitchFamily="34" charset="0"/>
              <a:buChar char="•"/>
              <a:tabLst/>
            </a:pPr>
            <a:r>
              <a:rPr kumimoji="0" lang="en-US" altLang="en-US" sz="1800" b="0" i="0" u="none" strike="noStrike" cap="none" normalizeH="0" baseline="0" dirty="0">
                <a:ln>
                  <a:noFill/>
                </a:ln>
                <a:effectLst/>
                <a:latin typeface="Century Gothic" panose="020B0502020202020204" pitchFamily="34" charset="0"/>
              </a:rPr>
              <a:t>Prophet follows the sklearn model API. We create an instance of the Prophet class and then call its fit and predict methods.</a:t>
            </a:r>
          </a:p>
          <a:p>
            <a:pPr marL="285750" marR="0" lvl="0" indent="-285750" algn="l" defTabSz="914400" rtl="0" eaLnBrk="0" fontAlgn="base" latinLnBrk="0" hangingPunct="0">
              <a:lnSpc>
                <a:spcPct val="200000"/>
              </a:lnSpc>
              <a:spcBef>
                <a:spcPct val="0"/>
              </a:spcBef>
              <a:spcAft>
                <a:spcPct val="0"/>
              </a:spcAft>
              <a:buClrTx/>
              <a:buSzTx/>
              <a:buFont typeface="Arial" panose="020B0604020202020204" pitchFamily="34" charset="0"/>
              <a:buChar char="•"/>
              <a:tabLst/>
            </a:pPr>
            <a:r>
              <a:rPr kumimoji="0" lang="en-US" altLang="en-US" sz="1800" b="0" i="0" u="none" strike="noStrike" cap="none" normalizeH="0" baseline="0" dirty="0">
                <a:ln>
                  <a:noFill/>
                </a:ln>
                <a:effectLst/>
                <a:latin typeface="Century Gothic" panose="020B0502020202020204" pitchFamily="34" charset="0"/>
              </a:rPr>
              <a:t>The input to Prophet is always a dataframe with two columns: ds and y. </a:t>
            </a:r>
          </a:p>
          <a:p>
            <a:pPr marL="285750" marR="0" lvl="0" indent="-285750" algn="l" defTabSz="914400" rtl="0" eaLnBrk="0" fontAlgn="base" latinLnBrk="0" hangingPunct="0">
              <a:lnSpc>
                <a:spcPct val="200000"/>
              </a:lnSpc>
              <a:spcBef>
                <a:spcPct val="0"/>
              </a:spcBef>
              <a:spcAft>
                <a:spcPct val="0"/>
              </a:spcAft>
              <a:buClrTx/>
              <a:buSzTx/>
              <a:buFont typeface="Arial" panose="020B0604020202020204" pitchFamily="34" charset="0"/>
              <a:buChar char="•"/>
              <a:tabLst/>
            </a:pPr>
            <a:r>
              <a:rPr kumimoji="0" lang="en-US" altLang="en-US" sz="1800" b="0" i="0" u="none" strike="noStrike" cap="none" normalizeH="0" baseline="0" dirty="0">
                <a:ln>
                  <a:noFill/>
                </a:ln>
                <a:effectLst/>
                <a:latin typeface="Century Gothic" panose="020B0502020202020204" pitchFamily="34" charset="0"/>
              </a:rPr>
              <a:t>The ds (datestamp) column should be of a format expected by Pandas, ideally YYYY-MM-DD for a date or YYYY-MM-DD HH:MM:SS for a timestamp. The y column must be numeric, and represents the measurement we wish to forecast.</a:t>
            </a:r>
          </a:p>
        </p:txBody>
      </p:sp>
      <p:pic>
        <p:nvPicPr>
          <p:cNvPr id="11" name="Picture 10">
            <a:extLst>
              <a:ext uri="{FF2B5EF4-FFF2-40B4-BE49-F238E27FC236}">
                <a16:creationId xmlns:a16="http://schemas.microsoft.com/office/drawing/2014/main" id="{156383E2-56FF-74B0-159D-81673DE96065}"/>
              </a:ext>
            </a:extLst>
          </p:cNvPr>
          <p:cNvPicPr>
            <a:picLocks noChangeAspect="1"/>
          </p:cNvPicPr>
          <p:nvPr/>
        </p:nvPicPr>
        <p:blipFill>
          <a:blip r:embed="rId2"/>
          <a:stretch>
            <a:fillRect/>
          </a:stretch>
        </p:blipFill>
        <p:spPr>
          <a:xfrm>
            <a:off x="2108662" y="1709394"/>
            <a:ext cx="7974675" cy="693900"/>
          </a:xfrm>
          <a:prstGeom prst="rect">
            <a:avLst/>
          </a:prstGeom>
        </p:spPr>
      </p:pic>
    </p:spTree>
    <p:extLst>
      <p:ext uri="{BB962C8B-B14F-4D97-AF65-F5344CB8AC3E}">
        <p14:creationId xmlns:p14="http://schemas.microsoft.com/office/powerpoint/2010/main" val="417901759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B8FA09D-C963-E04D-5A7B-24DEF1825171}"/>
              </a:ext>
            </a:extLst>
          </p:cNvPr>
          <p:cNvPicPr>
            <a:picLocks noChangeAspect="1"/>
          </p:cNvPicPr>
          <p:nvPr/>
        </p:nvPicPr>
        <p:blipFill>
          <a:blip r:embed="rId2"/>
          <a:stretch>
            <a:fillRect/>
          </a:stretch>
        </p:blipFill>
        <p:spPr>
          <a:xfrm>
            <a:off x="1435966" y="3761966"/>
            <a:ext cx="9320068" cy="2362405"/>
          </a:xfrm>
          <a:prstGeom prst="rect">
            <a:avLst/>
          </a:prstGeom>
        </p:spPr>
      </p:pic>
      <p:sp>
        <p:nvSpPr>
          <p:cNvPr id="8" name="TextBox 7">
            <a:extLst>
              <a:ext uri="{FF2B5EF4-FFF2-40B4-BE49-F238E27FC236}">
                <a16:creationId xmlns:a16="http://schemas.microsoft.com/office/drawing/2014/main" id="{601515B5-745F-9F4F-602F-C01A44C1F301}"/>
              </a:ext>
            </a:extLst>
          </p:cNvPr>
          <p:cNvSpPr txBox="1"/>
          <p:nvPr/>
        </p:nvSpPr>
        <p:spPr>
          <a:xfrm>
            <a:off x="1066800" y="1677528"/>
            <a:ext cx="10058400" cy="1492075"/>
          </a:xfrm>
          <a:prstGeom prst="rect">
            <a:avLst/>
          </a:prstGeom>
          <a:noFill/>
        </p:spPr>
        <p:txBody>
          <a:bodyPr wrap="square">
            <a:spAutoFit/>
          </a:bodyPr>
          <a:lstStyle/>
          <a:p>
            <a:pPr marL="285750" marR="0" lvl="0" indent="-285750" algn="l" defTabSz="914400" rtl="0" eaLnBrk="0" fontAlgn="base" latinLnBrk="0" hangingPunct="0">
              <a:lnSpc>
                <a:spcPct val="200000"/>
              </a:lnSpc>
              <a:spcBef>
                <a:spcPct val="0"/>
              </a:spcBef>
              <a:spcAft>
                <a:spcPct val="0"/>
              </a:spcAft>
              <a:buClrTx/>
              <a:buSzTx/>
              <a:buFont typeface="Arial" panose="020B0604020202020204" pitchFamily="34" charset="0"/>
              <a:buChar char="•"/>
              <a:tabLst/>
            </a:pPr>
            <a:r>
              <a:rPr kumimoji="0" lang="en-US" altLang="en-US" sz="1600" b="0" i="0" u="none" strike="noStrike" cap="none" normalizeH="0" baseline="0" dirty="0">
                <a:ln>
                  <a:noFill/>
                </a:ln>
                <a:effectLst/>
                <a:latin typeface="Century Gothic" panose="020B0502020202020204" pitchFamily="34" charset="0"/>
              </a:rPr>
              <a:t>We fit the model by instantiating a new Prophet object. Any settings to the forecasting procedure are passed into the constructor. Then you call its fit method and pass in the historical dataframe.</a:t>
            </a:r>
          </a:p>
          <a:p>
            <a:pPr marL="285750" marR="0" lvl="0" indent="-285750" algn="l" defTabSz="914400" rtl="0" eaLnBrk="0" fontAlgn="base" latinLnBrk="0" hangingPunct="0">
              <a:lnSpc>
                <a:spcPct val="200000"/>
              </a:lnSpc>
              <a:spcBef>
                <a:spcPct val="0"/>
              </a:spcBef>
              <a:spcAft>
                <a:spcPct val="0"/>
              </a:spcAft>
              <a:buClrTx/>
              <a:buSzTx/>
              <a:buFont typeface="Arial" panose="020B0604020202020204" pitchFamily="34" charset="0"/>
              <a:buChar char="•"/>
              <a:tabLst/>
            </a:pPr>
            <a:r>
              <a:rPr kumimoji="0" lang="en-US" altLang="en-US" sz="1600" b="0" i="0" u="none" strike="noStrike" cap="none" normalizeH="0" baseline="0" dirty="0">
                <a:ln>
                  <a:noFill/>
                </a:ln>
                <a:effectLst/>
                <a:latin typeface="Century Gothic" panose="020B0502020202020204" pitchFamily="34" charset="0"/>
              </a:rPr>
              <a:t>Predictions are then made on the test data.</a:t>
            </a:r>
          </a:p>
        </p:txBody>
      </p:sp>
      <p:sp>
        <p:nvSpPr>
          <p:cNvPr id="11" name="Title 1">
            <a:extLst>
              <a:ext uri="{FF2B5EF4-FFF2-40B4-BE49-F238E27FC236}">
                <a16:creationId xmlns:a16="http://schemas.microsoft.com/office/drawing/2014/main" id="{559BF2D8-1A7F-F306-286D-FB044F3E48CF}"/>
              </a:ext>
            </a:extLst>
          </p:cNvPr>
          <p:cNvSpPr>
            <a:spLocks noGrp="1"/>
          </p:cNvSpPr>
          <p:nvPr>
            <p:ph type="title"/>
          </p:nvPr>
        </p:nvSpPr>
        <p:spPr>
          <a:xfrm>
            <a:off x="1066800" y="563936"/>
            <a:ext cx="10058400" cy="1371600"/>
          </a:xfrm>
        </p:spPr>
        <p:txBody>
          <a:bodyPr>
            <a:normAutofit/>
          </a:bodyPr>
          <a:lstStyle/>
          <a:p>
            <a:r>
              <a:rPr lang="en-IN" sz="2400" b="1" dirty="0">
                <a:latin typeface="Century Gothic" panose="020B0502020202020204" pitchFamily="34" charset="0"/>
              </a:rPr>
              <a:t>Model creation and predicting for test data:</a:t>
            </a:r>
          </a:p>
        </p:txBody>
      </p:sp>
    </p:spTree>
    <p:extLst>
      <p:ext uri="{BB962C8B-B14F-4D97-AF65-F5344CB8AC3E}">
        <p14:creationId xmlns:p14="http://schemas.microsoft.com/office/powerpoint/2010/main" val="263791816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DC8C2D5-8BF3-6E4E-092D-4310CE515816}"/>
              </a:ext>
            </a:extLst>
          </p:cNvPr>
          <p:cNvPicPr>
            <a:picLocks noChangeAspect="1"/>
          </p:cNvPicPr>
          <p:nvPr/>
        </p:nvPicPr>
        <p:blipFill>
          <a:blip r:embed="rId2"/>
          <a:stretch>
            <a:fillRect/>
          </a:stretch>
        </p:blipFill>
        <p:spPr>
          <a:xfrm>
            <a:off x="1066799" y="1751465"/>
            <a:ext cx="6685453" cy="4595258"/>
          </a:xfrm>
          <a:prstGeom prst="rect">
            <a:avLst/>
          </a:prstGeom>
        </p:spPr>
      </p:pic>
      <p:sp>
        <p:nvSpPr>
          <p:cNvPr id="9" name="Title 1">
            <a:extLst>
              <a:ext uri="{FF2B5EF4-FFF2-40B4-BE49-F238E27FC236}">
                <a16:creationId xmlns:a16="http://schemas.microsoft.com/office/drawing/2014/main" id="{01B52377-CFDF-0A28-D496-CFF51DBB1467}"/>
              </a:ext>
            </a:extLst>
          </p:cNvPr>
          <p:cNvSpPr>
            <a:spLocks noGrp="1"/>
          </p:cNvSpPr>
          <p:nvPr>
            <p:ph type="title"/>
          </p:nvPr>
        </p:nvSpPr>
        <p:spPr>
          <a:xfrm>
            <a:off x="1066799" y="379865"/>
            <a:ext cx="10058400" cy="1371600"/>
          </a:xfrm>
        </p:spPr>
        <p:txBody>
          <a:bodyPr>
            <a:normAutofit/>
          </a:bodyPr>
          <a:lstStyle/>
          <a:p>
            <a:r>
              <a:rPr lang="en-IN" sz="2400" b="1" dirty="0">
                <a:latin typeface="Century Gothic" panose="020B0502020202020204" pitchFamily="34" charset="0"/>
              </a:rPr>
              <a:t>Comparison of Actual test data and prediction on test data :</a:t>
            </a:r>
          </a:p>
        </p:txBody>
      </p:sp>
      <p:sp>
        <p:nvSpPr>
          <p:cNvPr id="11" name="TextBox 10">
            <a:extLst>
              <a:ext uri="{FF2B5EF4-FFF2-40B4-BE49-F238E27FC236}">
                <a16:creationId xmlns:a16="http://schemas.microsoft.com/office/drawing/2014/main" id="{F7AF8622-9B39-F19E-A223-B804E9F7A205}"/>
              </a:ext>
            </a:extLst>
          </p:cNvPr>
          <p:cNvSpPr txBox="1"/>
          <p:nvPr/>
        </p:nvSpPr>
        <p:spPr>
          <a:xfrm>
            <a:off x="8091947" y="1751465"/>
            <a:ext cx="3470787" cy="4189930"/>
          </a:xfrm>
          <a:prstGeom prst="rect">
            <a:avLst/>
          </a:prstGeom>
          <a:noFill/>
        </p:spPr>
        <p:txBody>
          <a:bodyPr wrap="square">
            <a:spAutoFit/>
          </a:bodyPr>
          <a:lstStyle/>
          <a:p>
            <a:pPr marL="285750" marR="0" lvl="0" indent="-285750" algn="l" defTabSz="914400" rtl="0" eaLnBrk="0" fontAlgn="base" latinLnBrk="0" hangingPunct="0">
              <a:lnSpc>
                <a:spcPct val="200000"/>
              </a:lnSpc>
              <a:spcBef>
                <a:spcPct val="0"/>
              </a:spcBef>
              <a:spcAft>
                <a:spcPct val="0"/>
              </a:spcAft>
              <a:buClrTx/>
              <a:buSzTx/>
              <a:buFont typeface="Arial" panose="020B0604020202020204" pitchFamily="34" charset="0"/>
              <a:buChar char="•"/>
              <a:tabLst/>
            </a:pPr>
            <a:r>
              <a:rPr kumimoji="0" lang="en-US" altLang="en-US" sz="1600" b="1" i="0" u="none" strike="noStrike" cap="none" normalizeH="0" baseline="0" dirty="0">
                <a:ln>
                  <a:noFill/>
                </a:ln>
                <a:effectLst/>
                <a:latin typeface="Century Gothic" panose="020B0502020202020204" pitchFamily="34" charset="0"/>
              </a:rPr>
              <a:t>We see a decreasing trend as the original test data shows in the initial state and it also has some seasonality.</a:t>
            </a:r>
            <a:endParaRPr kumimoji="0" lang="en-US" altLang="en-US" sz="800" i="0" u="none" strike="noStrike" cap="none" normalizeH="0" baseline="0" dirty="0">
              <a:ln>
                <a:noFill/>
              </a:ln>
              <a:effectLst/>
              <a:latin typeface="Century Gothic" panose="020B0502020202020204" pitchFamily="34" charset="0"/>
            </a:endParaRPr>
          </a:p>
          <a:p>
            <a:pPr marL="285750" marR="0" lvl="0" indent="-285750" algn="l" defTabSz="914400" rtl="0" eaLnBrk="0" fontAlgn="base" latinLnBrk="0" hangingPunct="0">
              <a:lnSpc>
                <a:spcPct val="200000"/>
              </a:lnSpc>
              <a:spcBef>
                <a:spcPct val="0"/>
              </a:spcBef>
              <a:spcAft>
                <a:spcPct val="0"/>
              </a:spcAft>
              <a:buClrTx/>
              <a:buSzTx/>
              <a:buFont typeface="Arial" panose="020B0604020202020204" pitchFamily="34" charset="0"/>
              <a:buChar char="•"/>
              <a:tabLst/>
            </a:pPr>
            <a:r>
              <a:rPr lang="en-US" altLang="en-US" sz="1800" b="1" dirty="0">
                <a:latin typeface="Century Gothic" panose="020B0502020202020204" pitchFamily="34" charset="0"/>
              </a:rPr>
              <a:t>It fails to capture the increasing trend in the later half as shown in the test data.</a:t>
            </a:r>
            <a:endParaRPr kumimoji="0" lang="en-US" altLang="en-US" sz="1800" b="1" i="0" u="none" strike="noStrike" cap="none" normalizeH="0" baseline="0" dirty="0">
              <a:ln>
                <a:noFill/>
              </a:ln>
              <a:effectLst/>
              <a:latin typeface="Century Gothic" panose="020B0502020202020204" pitchFamily="34" charset="0"/>
            </a:endParaRPr>
          </a:p>
        </p:txBody>
      </p:sp>
    </p:spTree>
    <p:extLst>
      <p:ext uri="{BB962C8B-B14F-4D97-AF65-F5344CB8AC3E}">
        <p14:creationId xmlns:p14="http://schemas.microsoft.com/office/powerpoint/2010/main" val="122106872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EE2D4BC-1ECB-C17F-ABBB-11BB3F707722}"/>
              </a:ext>
            </a:extLst>
          </p:cNvPr>
          <p:cNvPicPr>
            <a:picLocks noChangeAspect="1"/>
          </p:cNvPicPr>
          <p:nvPr/>
        </p:nvPicPr>
        <p:blipFill>
          <a:blip r:embed="rId2"/>
          <a:stretch>
            <a:fillRect/>
          </a:stretch>
        </p:blipFill>
        <p:spPr>
          <a:xfrm>
            <a:off x="2443595" y="1382560"/>
            <a:ext cx="7304809" cy="2933801"/>
          </a:xfrm>
          <a:prstGeom prst="rect">
            <a:avLst/>
          </a:prstGeom>
        </p:spPr>
      </p:pic>
      <p:sp>
        <p:nvSpPr>
          <p:cNvPr id="2" name="TextBox 1">
            <a:extLst>
              <a:ext uri="{FF2B5EF4-FFF2-40B4-BE49-F238E27FC236}">
                <a16:creationId xmlns:a16="http://schemas.microsoft.com/office/drawing/2014/main" id="{10E0419F-25DB-F02E-9107-2135BFC5D950}"/>
              </a:ext>
            </a:extLst>
          </p:cNvPr>
          <p:cNvSpPr txBox="1"/>
          <p:nvPr/>
        </p:nvSpPr>
        <p:spPr>
          <a:xfrm>
            <a:off x="1145457" y="4460577"/>
            <a:ext cx="10058400" cy="1747338"/>
          </a:xfrm>
          <a:prstGeom prst="rect">
            <a:avLst/>
          </a:prstGeom>
          <a:noFill/>
        </p:spPr>
        <p:txBody>
          <a:bodyPr wrap="square">
            <a:spAutoFit/>
          </a:bodyPr>
          <a:lstStyle/>
          <a:p>
            <a:pPr marL="285750" marR="0" lvl="0" indent="-285750" algn="l" defTabSz="914400" rtl="0" eaLnBrk="0" fontAlgn="base" latinLnBrk="0" hangingPunct="0">
              <a:lnSpc>
                <a:spcPct val="200000"/>
              </a:lnSpc>
              <a:spcBef>
                <a:spcPct val="0"/>
              </a:spcBef>
              <a:spcAft>
                <a:spcPct val="0"/>
              </a:spcAft>
              <a:buClrTx/>
              <a:buSzTx/>
              <a:buFont typeface="Arial" panose="020B0604020202020204" pitchFamily="34" charset="0"/>
              <a:buChar char="•"/>
              <a:tabLst/>
            </a:pPr>
            <a:r>
              <a:rPr kumimoji="0" lang="en-US" altLang="en-US" b="1" i="0" u="none" strike="noStrike" cap="none" normalizeH="0" baseline="0" dirty="0">
                <a:ln>
                  <a:noFill/>
                </a:ln>
                <a:effectLst/>
                <a:latin typeface="Century Gothic" panose="020B0502020202020204" pitchFamily="34" charset="0"/>
              </a:rPr>
              <a:t>Predictions are then made on a dataframe with a column ds containing the dates for which a prediction is to be made using Prophet.make_future_dataframe. </a:t>
            </a:r>
          </a:p>
          <a:p>
            <a:pPr marL="285750" marR="0" lvl="0" indent="-285750" algn="l" defTabSz="914400" rtl="0" eaLnBrk="0" fontAlgn="base" latinLnBrk="0" hangingPunct="0">
              <a:lnSpc>
                <a:spcPct val="200000"/>
              </a:lnSpc>
              <a:spcBef>
                <a:spcPct val="0"/>
              </a:spcBef>
              <a:spcAft>
                <a:spcPct val="0"/>
              </a:spcAft>
              <a:buClrTx/>
              <a:buSzTx/>
              <a:buFont typeface="Arial" panose="020B0604020202020204" pitchFamily="34" charset="0"/>
              <a:buChar char="•"/>
              <a:tabLst/>
            </a:pPr>
            <a:r>
              <a:rPr kumimoji="0" lang="en-US" altLang="en-US" b="1" i="0" u="none" strike="noStrike" cap="none" normalizeH="0" baseline="0" dirty="0">
                <a:ln>
                  <a:noFill/>
                </a:ln>
                <a:effectLst/>
                <a:latin typeface="Century Gothic" panose="020B0502020202020204" pitchFamily="34" charset="0"/>
              </a:rPr>
              <a:t>You can specify the frequency as well (monthly, daily or yearly) , in our case we have selected frequency as 60 months.</a:t>
            </a:r>
          </a:p>
        </p:txBody>
      </p:sp>
      <p:sp>
        <p:nvSpPr>
          <p:cNvPr id="4" name="Title 1">
            <a:extLst>
              <a:ext uri="{FF2B5EF4-FFF2-40B4-BE49-F238E27FC236}">
                <a16:creationId xmlns:a16="http://schemas.microsoft.com/office/drawing/2014/main" id="{B47BE84C-AF0B-51CD-AD59-AE4B23B63F78}"/>
              </a:ext>
            </a:extLst>
          </p:cNvPr>
          <p:cNvSpPr>
            <a:spLocks noGrp="1"/>
          </p:cNvSpPr>
          <p:nvPr>
            <p:ph type="title"/>
          </p:nvPr>
        </p:nvSpPr>
        <p:spPr>
          <a:xfrm>
            <a:off x="1066799" y="379865"/>
            <a:ext cx="10058400" cy="1124470"/>
          </a:xfrm>
        </p:spPr>
        <p:txBody>
          <a:bodyPr>
            <a:normAutofit/>
          </a:bodyPr>
          <a:lstStyle/>
          <a:p>
            <a:r>
              <a:rPr lang="en-IN" sz="2400" b="1" dirty="0">
                <a:latin typeface="Century Gothic" panose="020B0502020202020204" pitchFamily="34" charset="0"/>
              </a:rPr>
              <a:t>Creating future data frame for forecasting :</a:t>
            </a:r>
          </a:p>
        </p:txBody>
      </p:sp>
    </p:spTree>
    <p:extLst>
      <p:ext uri="{BB962C8B-B14F-4D97-AF65-F5344CB8AC3E}">
        <p14:creationId xmlns:p14="http://schemas.microsoft.com/office/powerpoint/2010/main" val="361889680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3F193D7-A0C9-7AEF-2E5E-DFD9B985CFD0}"/>
              </a:ext>
            </a:extLst>
          </p:cNvPr>
          <p:cNvPicPr>
            <a:picLocks noChangeAspect="1"/>
          </p:cNvPicPr>
          <p:nvPr/>
        </p:nvPicPr>
        <p:blipFill>
          <a:blip r:embed="rId2"/>
          <a:stretch>
            <a:fillRect/>
          </a:stretch>
        </p:blipFill>
        <p:spPr>
          <a:xfrm>
            <a:off x="1086580" y="1803007"/>
            <a:ext cx="10018839" cy="3427756"/>
          </a:xfrm>
          <a:prstGeom prst="rect">
            <a:avLst/>
          </a:prstGeom>
        </p:spPr>
      </p:pic>
      <p:sp>
        <p:nvSpPr>
          <p:cNvPr id="3" name="Title 1">
            <a:extLst>
              <a:ext uri="{FF2B5EF4-FFF2-40B4-BE49-F238E27FC236}">
                <a16:creationId xmlns:a16="http://schemas.microsoft.com/office/drawing/2014/main" id="{33DF0D15-FCDA-A357-F3C4-97E2B1A02B52}"/>
              </a:ext>
            </a:extLst>
          </p:cNvPr>
          <p:cNvSpPr>
            <a:spLocks noGrp="1"/>
          </p:cNvSpPr>
          <p:nvPr>
            <p:ph type="title"/>
          </p:nvPr>
        </p:nvSpPr>
        <p:spPr>
          <a:xfrm>
            <a:off x="1066799" y="379865"/>
            <a:ext cx="10058400" cy="1124470"/>
          </a:xfrm>
        </p:spPr>
        <p:txBody>
          <a:bodyPr>
            <a:normAutofit/>
          </a:bodyPr>
          <a:lstStyle/>
          <a:p>
            <a:r>
              <a:rPr lang="en-IN" sz="2400" b="1" dirty="0">
                <a:latin typeface="Century Gothic" panose="020B0502020202020204" pitchFamily="34" charset="0"/>
              </a:rPr>
              <a:t>Forecasting for next 60 months :</a:t>
            </a:r>
          </a:p>
        </p:txBody>
      </p:sp>
      <p:sp>
        <p:nvSpPr>
          <p:cNvPr id="4" name="TextBox 3">
            <a:extLst>
              <a:ext uri="{FF2B5EF4-FFF2-40B4-BE49-F238E27FC236}">
                <a16:creationId xmlns:a16="http://schemas.microsoft.com/office/drawing/2014/main" id="{ED53ABC9-A7E5-FFD1-7DC3-1B9810F89A06}"/>
              </a:ext>
            </a:extLst>
          </p:cNvPr>
          <p:cNvSpPr txBox="1"/>
          <p:nvPr/>
        </p:nvSpPr>
        <p:spPr>
          <a:xfrm>
            <a:off x="1138084" y="5690321"/>
            <a:ext cx="9987115" cy="373885"/>
          </a:xfrm>
          <a:prstGeom prst="rect">
            <a:avLst/>
          </a:prstGeom>
          <a:noFill/>
        </p:spPr>
        <p:txBody>
          <a:bodyPr wrap="square">
            <a:spAutoFit/>
          </a:bodyPr>
          <a:lstStyle/>
          <a:p>
            <a:pPr marL="285750" marR="0" lvl="0" indent="-285750"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b="1" i="0" u="none" strike="noStrike" cap="none" normalizeH="0" baseline="0" dirty="0">
                <a:ln>
                  <a:noFill/>
                </a:ln>
                <a:effectLst/>
                <a:latin typeface="Century Gothic" panose="020B0502020202020204" pitchFamily="34" charset="0"/>
              </a:rPr>
              <a:t>Predictions for next 60 months , there are 16 different columns to analyze along with the predictions.</a:t>
            </a:r>
          </a:p>
        </p:txBody>
      </p:sp>
    </p:spTree>
    <p:extLst>
      <p:ext uri="{BB962C8B-B14F-4D97-AF65-F5344CB8AC3E}">
        <p14:creationId xmlns:p14="http://schemas.microsoft.com/office/powerpoint/2010/main" val="332880644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C2645F1-B94F-5AA8-41BD-123D41892218}"/>
              </a:ext>
            </a:extLst>
          </p:cNvPr>
          <p:cNvPicPr>
            <a:picLocks noChangeAspect="1"/>
          </p:cNvPicPr>
          <p:nvPr/>
        </p:nvPicPr>
        <p:blipFill>
          <a:blip r:embed="rId2"/>
          <a:stretch>
            <a:fillRect/>
          </a:stretch>
        </p:blipFill>
        <p:spPr>
          <a:xfrm>
            <a:off x="1935131" y="1286103"/>
            <a:ext cx="7287528" cy="2978030"/>
          </a:xfrm>
          <a:prstGeom prst="rect">
            <a:avLst/>
          </a:prstGeom>
        </p:spPr>
      </p:pic>
      <p:sp>
        <p:nvSpPr>
          <p:cNvPr id="7" name="TextBox 6">
            <a:extLst>
              <a:ext uri="{FF2B5EF4-FFF2-40B4-BE49-F238E27FC236}">
                <a16:creationId xmlns:a16="http://schemas.microsoft.com/office/drawing/2014/main" id="{A030DCEC-41C2-BF63-9E97-1194E49CA4AD}"/>
              </a:ext>
            </a:extLst>
          </p:cNvPr>
          <p:cNvSpPr txBox="1"/>
          <p:nvPr/>
        </p:nvSpPr>
        <p:spPr>
          <a:xfrm>
            <a:off x="1066800" y="4721503"/>
            <a:ext cx="10058400" cy="1700787"/>
          </a:xfrm>
          <a:prstGeom prst="rect">
            <a:avLst/>
          </a:prstGeom>
          <a:noFill/>
        </p:spPr>
        <p:txBody>
          <a:bodyPr wrap="square">
            <a:spAutoFit/>
          </a:bodyPr>
          <a:lstStyle/>
          <a:p>
            <a:pPr marL="285750" marR="0" lvl="0" indent="-28575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b="1" i="0" u="none" strike="noStrike" cap="none" normalizeH="0" baseline="0" dirty="0">
                <a:ln>
                  <a:noFill/>
                </a:ln>
                <a:effectLst/>
                <a:latin typeface="Century Gothic" panose="020B0502020202020204" pitchFamily="34" charset="0"/>
              </a:rPr>
              <a:t>The predict method will assign each row in future a predicted value which it names yhat. If you pass in historical dates, it will provide an in-sample fit. The forecast object here is a new dataframe that includes a column yhat with the forecast, as well as columns for components and uncertainty intervals.</a:t>
            </a:r>
          </a:p>
        </p:txBody>
      </p:sp>
    </p:spTree>
    <p:extLst>
      <p:ext uri="{BB962C8B-B14F-4D97-AF65-F5344CB8AC3E}">
        <p14:creationId xmlns:p14="http://schemas.microsoft.com/office/powerpoint/2010/main" val="85097258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9AA8D39-66FC-2A15-9D85-30CB3078F65B}"/>
              </a:ext>
            </a:extLst>
          </p:cNvPr>
          <p:cNvPicPr>
            <a:picLocks noChangeAspect="1"/>
          </p:cNvPicPr>
          <p:nvPr/>
        </p:nvPicPr>
        <p:blipFill>
          <a:blip r:embed="rId2"/>
          <a:stretch>
            <a:fillRect/>
          </a:stretch>
        </p:blipFill>
        <p:spPr>
          <a:xfrm>
            <a:off x="1214283" y="1371672"/>
            <a:ext cx="8087033" cy="4114656"/>
          </a:xfrm>
          <a:prstGeom prst="rect">
            <a:avLst/>
          </a:prstGeom>
        </p:spPr>
      </p:pic>
      <p:sp>
        <p:nvSpPr>
          <p:cNvPr id="4" name="Title 1">
            <a:extLst>
              <a:ext uri="{FF2B5EF4-FFF2-40B4-BE49-F238E27FC236}">
                <a16:creationId xmlns:a16="http://schemas.microsoft.com/office/drawing/2014/main" id="{10572969-D5E0-1EAD-93F1-B50111F2E551}"/>
              </a:ext>
            </a:extLst>
          </p:cNvPr>
          <p:cNvSpPr>
            <a:spLocks noGrp="1"/>
          </p:cNvSpPr>
          <p:nvPr>
            <p:ph type="title"/>
          </p:nvPr>
        </p:nvSpPr>
        <p:spPr>
          <a:xfrm>
            <a:off x="1066799" y="379865"/>
            <a:ext cx="10058400" cy="1124470"/>
          </a:xfrm>
        </p:spPr>
        <p:txBody>
          <a:bodyPr>
            <a:normAutofit/>
          </a:bodyPr>
          <a:lstStyle/>
          <a:p>
            <a:r>
              <a:rPr lang="en-IN" sz="2400" b="1" dirty="0">
                <a:latin typeface="Century Gothic" panose="020B0502020202020204" pitchFamily="34" charset="0"/>
              </a:rPr>
              <a:t>Plot of 60 months forecasted data :</a:t>
            </a:r>
          </a:p>
        </p:txBody>
      </p:sp>
      <p:sp>
        <p:nvSpPr>
          <p:cNvPr id="5" name="TextBox 4">
            <a:extLst>
              <a:ext uri="{FF2B5EF4-FFF2-40B4-BE49-F238E27FC236}">
                <a16:creationId xmlns:a16="http://schemas.microsoft.com/office/drawing/2014/main" id="{4C10DC23-33F7-47F7-77CC-CD68ECB35091}"/>
              </a:ext>
            </a:extLst>
          </p:cNvPr>
          <p:cNvSpPr txBox="1"/>
          <p:nvPr/>
        </p:nvSpPr>
        <p:spPr>
          <a:xfrm>
            <a:off x="1406013" y="5650075"/>
            <a:ext cx="9910916" cy="697050"/>
          </a:xfrm>
          <a:prstGeom prst="rect">
            <a:avLst/>
          </a:prstGeom>
          <a:noFill/>
        </p:spPr>
        <p:txBody>
          <a:bodyPr wrap="square">
            <a:spAutoFit/>
          </a:bodyPr>
          <a:lstStyle/>
          <a:p>
            <a:pPr marL="285750" marR="0" lvl="0" indent="-28575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b="1" i="0" u="none" strike="noStrike" cap="none" normalizeH="0" baseline="0" dirty="0">
                <a:ln>
                  <a:noFill/>
                </a:ln>
                <a:effectLst/>
                <a:latin typeface="Century Gothic" panose="020B0502020202020204" pitchFamily="34" charset="0"/>
              </a:rPr>
              <a:t>Model.plot gives the forecasted (yhat) price graph.</a:t>
            </a:r>
          </a:p>
          <a:p>
            <a:pPr marL="285750" marR="0" lvl="0" indent="-28575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lang="en-US" altLang="en-US" b="1" dirty="0">
                <a:latin typeface="Century Gothic" panose="020B0502020202020204" pitchFamily="34" charset="0"/>
              </a:rPr>
              <a:t>Graph shows decreasing trend with seasonality.</a:t>
            </a:r>
          </a:p>
        </p:txBody>
      </p:sp>
    </p:spTree>
    <p:extLst>
      <p:ext uri="{BB962C8B-B14F-4D97-AF65-F5344CB8AC3E}">
        <p14:creationId xmlns:p14="http://schemas.microsoft.com/office/powerpoint/2010/main" val="42918341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6D64E59-EF4F-7ECD-26D7-0211855233C9}"/>
              </a:ext>
            </a:extLst>
          </p:cNvPr>
          <p:cNvPicPr>
            <a:picLocks noChangeAspect="1"/>
          </p:cNvPicPr>
          <p:nvPr/>
        </p:nvPicPr>
        <p:blipFill>
          <a:blip r:embed="rId2"/>
          <a:stretch>
            <a:fillRect/>
          </a:stretch>
        </p:blipFill>
        <p:spPr>
          <a:xfrm>
            <a:off x="1066799" y="1255156"/>
            <a:ext cx="8303343" cy="3444664"/>
          </a:xfrm>
          <a:prstGeom prst="rect">
            <a:avLst/>
          </a:prstGeom>
        </p:spPr>
      </p:pic>
      <p:sp>
        <p:nvSpPr>
          <p:cNvPr id="5" name="Title 1">
            <a:extLst>
              <a:ext uri="{FF2B5EF4-FFF2-40B4-BE49-F238E27FC236}">
                <a16:creationId xmlns:a16="http://schemas.microsoft.com/office/drawing/2014/main" id="{DAC34B36-240D-3B6C-5836-546698A56523}"/>
              </a:ext>
            </a:extLst>
          </p:cNvPr>
          <p:cNvSpPr>
            <a:spLocks noGrp="1"/>
          </p:cNvSpPr>
          <p:nvPr>
            <p:ph type="title"/>
          </p:nvPr>
        </p:nvSpPr>
        <p:spPr>
          <a:xfrm>
            <a:off x="1066799" y="379865"/>
            <a:ext cx="10058400" cy="1124470"/>
          </a:xfrm>
        </p:spPr>
        <p:txBody>
          <a:bodyPr>
            <a:normAutofit/>
          </a:bodyPr>
          <a:lstStyle/>
          <a:p>
            <a:r>
              <a:rPr lang="en-IN" sz="2400" b="1" dirty="0">
                <a:latin typeface="Century Gothic" panose="020B0502020202020204" pitchFamily="34" charset="0"/>
              </a:rPr>
              <a:t>Prophet model Trend component :</a:t>
            </a:r>
          </a:p>
        </p:txBody>
      </p:sp>
      <p:sp>
        <p:nvSpPr>
          <p:cNvPr id="6" name="TextBox 5">
            <a:extLst>
              <a:ext uri="{FF2B5EF4-FFF2-40B4-BE49-F238E27FC236}">
                <a16:creationId xmlns:a16="http://schemas.microsoft.com/office/drawing/2014/main" id="{091B070A-B923-C1E4-FA00-D712B0EAA6C8}"/>
              </a:ext>
            </a:extLst>
          </p:cNvPr>
          <p:cNvSpPr txBox="1"/>
          <p:nvPr/>
        </p:nvSpPr>
        <p:spPr>
          <a:xfrm>
            <a:off x="1066798" y="5069972"/>
            <a:ext cx="10289459" cy="1343381"/>
          </a:xfrm>
          <a:prstGeom prst="rect">
            <a:avLst/>
          </a:prstGeom>
          <a:noFill/>
        </p:spPr>
        <p:txBody>
          <a:bodyPr wrap="square">
            <a:spAutoFit/>
          </a:bodyPr>
          <a:lstStyle/>
          <a:p>
            <a:pPr marL="285750" marR="0" lvl="0" indent="-28575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b="1" i="0" u="none" strike="noStrike" cap="none" normalizeH="0" baseline="0" dirty="0">
                <a:ln>
                  <a:noFill/>
                </a:ln>
                <a:effectLst/>
                <a:latin typeface="Century Gothic" panose="020B0502020202020204" pitchFamily="34" charset="0"/>
              </a:rPr>
              <a:t>The first graph shows the overall trend which indicate an increasing trend till 2010,later trend decreases and we can also see the upper limit ,lower limit of yhat for the forecasted results.</a:t>
            </a:r>
          </a:p>
          <a:p>
            <a:pPr marL="285750" marR="0" lvl="0" indent="-28575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endParaRPr lang="en-US" altLang="en-US" b="1" dirty="0">
              <a:latin typeface="Century Gothic" panose="020B0502020202020204" pitchFamily="34" charset="0"/>
            </a:endParaRPr>
          </a:p>
          <a:p>
            <a:pPr marL="285750" marR="0" lvl="0" indent="-28575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lang="en-US" altLang="en-US" b="1" dirty="0">
                <a:latin typeface="Century Gothic" panose="020B0502020202020204" pitchFamily="34" charset="0"/>
              </a:rPr>
              <a:t>The second graph shows the yearly trend with both increasing and decreasing trend values.</a:t>
            </a:r>
          </a:p>
        </p:txBody>
      </p:sp>
    </p:spTree>
    <p:extLst>
      <p:ext uri="{BB962C8B-B14F-4D97-AF65-F5344CB8AC3E}">
        <p14:creationId xmlns:p14="http://schemas.microsoft.com/office/powerpoint/2010/main" val="18471142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30"/>
          <p:cNvSpPr txBox="1"/>
          <p:nvPr/>
        </p:nvSpPr>
        <p:spPr>
          <a:xfrm>
            <a:off x="1987421" y="2659599"/>
            <a:ext cx="9209314" cy="76940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4400" b="1">
                <a:solidFill>
                  <a:schemeClr val="dk1"/>
                </a:solidFill>
                <a:latin typeface="Century Gothic"/>
                <a:ea typeface="Century Gothic"/>
                <a:cs typeface="Century Gothic"/>
                <a:sym typeface="Century Gothic"/>
              </a:rPr>
              <a:t>EDA(Exploratory Data Analysis)</a:t>
            </a:r>
            <a:endParaRPr sz="4400" b="1">
              <a:solidFill>
                <a:schemeClr val="dk1"/>
              </a:solidFill>
              <a:latin typeface="Century Gothic"/>
              <a:ea typeface="Century Gothic"/>
              <a:cs typeface="Century Gothic"/>
              <a:sym typeface="Century Gothic"/>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155FC5F-2392-1DA4-AB98-1B6A75C5FE3F}"/>
              </a:ext>
            </a:extLst>
          </p:cNvPr>
          <p:cNvPicPr>
            <a:picLocks noChangeAspect="1"/>
          </p:cNvPicPr>
          <p:nvPr/>
        </p:nvPicPr>
        <p:blipFill>
          <a:blip r:embed="rId2"/>
          <a:stretch>
            <a:fillRect/>
          </a:stretch>
        </p:blipFill>
        <p:spPr>
          <a:xfrm>
            <a:off x="1066800" y="1386348"/>
            <a:ext cx="8273845" cy="3903278"/>
          </a:xfrm>
          <a:prstGeom prst="rect">
            <a:avLst/>
          </a:prstGeom>
        </p:spPr>
      </p:pic>
      <p:sp>
        <p:nvSpPr>
          <p:cNvPr id="5" name="Title 1">
            <a:extLst>
              <a:ext uri="{FF2B5EF4-FFF2-40B4-BE49-F238E27FC236}">
                <a16:creationId xmlns:a16="http://schemas.microsoft.com/office/drawing/2014/main" id="{B5305915-516E-D796-4EA5-EA82AC7206E1}"/>
              </a:ext>
            </a:extLst>
          </p:cNvPr>
          <p:cNvSpPr>
            <a:spLocks noGrp="1"/>
          </p:cNvSpPr>
          <p:nvPr>
            <p:ph type="title"/>
          </p:nvPr>
        </p:nvSpPr>
        <p:spPr>
          <a:xfrm>
            <a:off x="1066799" y="379865"/>
            <a:ext cx="10058400" cy="1124470"/>
          </a:xfrm>
        </p:spPr>
        <p:txBody>
          <a:bodyPr>
            <a:normAutofit/>
          </a:bodyPr>
          <a:lstStyle/>
          <a:p>
            <a:r>
              <a:rPr lang="en-IN" sz="2400" b="1" dirty="0">
                <a:latin typeface="Century Gothic" panose="020B0502020202020204" pitchFamily="34" charset="0"/>
              </a:rPr>
              <a:t>Forecasted graph from plotly :</a:t>
            </a:r>
          </a:p>
        </p:txBody>
      </p:sp>
      <p:sp>
        <p:nvSpPr>
          <p:cNvPr id="6" name="TextBox 5">
            <a:extLst>
              <a:ext uri="{FF2B5EF4-FFF2-40B4-BE49-F238E27FC236}">
                <a16:creationId xmlns:a16="http://schemas.microsoft.com/office/drawing/2014/main" id="{A7BE4845-4FB1-3181-A6EE-61F7F2D9CDB2}"/>
              </a:ext>
            </a:extLst>
          </p:cNvPr>
          <p:cNvSpPr txBox="1"/>
          <p:nvPr/>
        </p:nvSpPr>
        <p:spPr>
          <a:xfrm>
            <a:off x="1066799" y="5364939"/>
            <a:ext cx="10289459" cy="697050"/>
          </a:xfrm>
          <a:prstGeom prst="rect">
            <a:avLst/>
          </a:prstGeom>
          <a:noFill/>
        </p:spPr>
        <p:txBody>
          <a:bodyPr wrap="square">
            <a:spAutoFit/>
          </a:bodyPr>
          <a:lstStyle/>
          <a:p>
            <a:pPr marL="285750" marR="0" lvl="0" indent="-28575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lang="en-US" altLang="en-US" b="1" dirty="0">
                <a:latin typeface="Century Gothic" panose="020B0502020202020204" pitchFamily="34" charset="0"/>
              </a:rPr>
              <a:t>The graph uses plotly from FB prophet , we can scroll through the graph to a specific time period  for detailed visualization , there is a option to see the graph for 1 week , a month , six months or yearly basis.</a:t>
            </a:r>
          </a:p>
        </p:txBody>
      </p:sp>
    </p:spTree>
    <p:extLst>
      <p:ext uri="{BB962C8B-B14F-4D97-AF65-F5344CB8AC3E}">
        <p14:creationId xmlns:p14="http://schemas.microsoft.com/office/powerpoint/2010/main" val="207694131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AC50E7-3883-9534-47CA-E58F9065953D}"/>
              </a:ext>
            </a:extLst>
          </p:cNvPr>
          <p:cNvSpPr>
            <a:spLocks noGrp="1"/>
          </p:cNvSpPr>
          <p:nvPr>
            <p:ph type="title"/>
          </p:nvPr>
        </p:nvSpPr>
        <p:spPr>
          <a:xfrm>
            <a:off x="1066800" y="642594"/>
            <a:ext cx="10058400" cy="842026"/>
          </a:xfrm>
        </p:spPr>
        <p:txBody>
          <a:bodyPr>
            <a:normAutofit/>
          </a:bodyPr>
          <a:lstStyle/>
          <a:p>
            <a:r>
              <a:rPr lang="en-IN" sz="2400" b="1" dirty="0"/>
              <a:t>Model Evaluation :</a:t>
            </a:r>
          </a:p>
        </p:txBody>
      </p:sp>
      <p:pic>
        <p:nvPicPr>
          <p:cNvPr id="8" name="Picture 7">
            <a:extLst>
              <a:ext uri="{FF2B5EF4-FFF2-40B4-BE49-F238E27FC236}">
                <a16:creationId xmlns:a16="http://schemas.microsoft.com/office/drawing/2014/main" id="{0E207529-009E-CDC2-8E45-77CFA6E4F8A0}"/>
              </a:ext>
            </a:extLst>
          </p:cNvPr>
          <p:cNvPicPr>
            <a:picLocks noChangeAspect="1"/>
          </p:cNvPicPr>
          <p:nvPr/>
        </p:nvPicPr>
        <p:blipFill>
          <a:blip r:embed="rId2"/>
          <a:stretch>
            <a:fillRect/>
          </a:stretch>
        </p:blipFill>
        <p:spPr>
          <a:xfrm>
            <a:off x="1306415" y="1921874"/>
            <a:ext cx="8280037" cy="1074513"/>
          </a:xfrm>
          <a:prstGeom prst="rect">
            <a:avLst/>
          </a:prstGeom>
        </p:spPr>
      </p:pic>
      <p:sp>
        <p:nvSpPr>
          <p:cNvPr id="12" name="TextBox 11">
            <a:extLst>
              <a:ext uri="{FF2B5EF4-FFF2-40B4-BE49-F238E27FC236}">
                <a16:creationId xmlns:a16="http://schemas.microsoft.com/office/drawing/2014/main" id="{2216455B-6C21-D489-DBB6-23DC8DAD8C13}"/>
              </a:ext>
            </a:extLst>
          </p:cNvPr>
          <p:cNvSpPr txBox="1"/>
          <p:nvPr/>
        </p:nvSpPr>
        <p:spPr>
          <a:xfrm>
            <a:off x="1306415" y="3553837"/>
            <a:ext cx="9579170" cy="307777"/>
          </a:xfrm>
          <a:prstGeom prst="rect">
            <a:avLst/>
          </a:prstGeom>
          <a:noFill/>
        </p:spPr>
        <p:txBody>
          <a:bodyPr wrap="square">
            <a:spAutoFit/>
          </a:bodyPr>
          <a:lstStyle/>
          <a:p>
            <a:pPr marL="285750" indent="-285750">
              <a:buFont typeface="Arial" panose="020B0604020202020204" pitchFamily="34" charset="0"/>
              <a:buChar char="•"/>
            </a:pPr>
            <a:r>
              <a:rPr lang="en-IN" b="1" dirty="0">
                <a:latin typeface="Century Gothic" panose="020B0502020202020204" pitchFamily="34" charset="0"/>
              </a:rPr>
              <a:t>The RMSE value for the prophet model is 36.22.</a:t>
            </a:r>
          </a:p>
        </p:txBody>
      </p:sp>
    </p:spTree>
    <p:extLst>
      <p:ext uri="{BB962C8B-B14F-4D97-AF65-F5344CB8AC3E}">
        <p14:creationId xmlns:p14="http://schemas.microsoft.com/office/powerpoint/2010/main" val="414757883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AC50E7-3883-9534-47CA-E58F9065953D}"/>
              </a:ext>
            </a:extLst>
          </p:cNvPr>
          <p:cNvSpPr>
            <a:spLocks noGrp="1"/>
          </p:cNvSpPr>
          <p:nvPr>
            <p:ph type="title"/>
          </p:nvPr>
        </p:nvSpPr>
        <p:spPr>
          <a:xfrm>
            <a:off x="1066800" y="642594"/>
            <a:ext cx="10058400" cy="842026"/>
          </a:xfrm>
        </p:spPr>
        <p:txBody>
          <a:bodyPr>
            <a:normAutofit/>
          </a:bodyPr>
          <a:lstStyle/>
          <a:p>
            <a:r>
              <a:rPr lang="en-IN" sz="2400" b="1" dirty="0"/>
              <a:t>All models comparison :</a:t>
            </a:r>
          </a:p>
        </p:txBody>
      </p:sp>
      <p:sp>
        <p:nvSpPr>
          <p:cNvPr id="12" name="TextBox 11">
            <a:extLst>
              <a:ext uri="{FF2B5EF4-FFF2-40B4-BE49-F238E27FC236}">
                <a16:creationId xmlns:a16="http://schemas.microsoft.com/office/drawing/2014/main" id="{2216455B-6C21-D489-DBB6-23DC8DAD8C13}"/>
              </a:ext>
            </a:extLst>
          </p:cNvPr>
          <p:cNvSpPr txBox="1"/>
          <p:nvPr/>
        </p:nvSpPr>
        <p:spPr>
          <a:xfrm>
            <a:off x="1306415" y="5796166"/>
            <a:ext cx="9579170" cy="307777"/>
          </a:xfrm>
          <a:prstGeom prst="rect">
            <a:avLst/>
          </a:prstGeom>
          <a:noFill/>
        </p:spPr>
        <p:txBody>
          <a:bodyPr wrap="square">
            <a:spAutoFit/>
          </a:bodyPr>
          <a:lstStyle/>
          <a:p>
            <a:pPr marL="285750" indent="-285750">
              <a:buFont typeface="Arial" panose="020B0604020202020204" pitchFamily="34" charset="0"/>
              <a:buChar char="•"/>
            </a:pPr>
            <a:r>
              <a:rPr lang="en-IN" b="1" dirty="0">
                <a:latin typeface="Century Gothic" panose="020B0502020202020204" pitchFamily="34" charset="0"/>
              </a:rPr>
              <a:t>The RMSE value for random forest is lowest compared to other models.</a:t>
            </a:r>
          </a:p>
        </p:txBody>
      </p:sp>
      <p:pic>
        <p:nvPicPr>
          <p:cNvPr id="6" name="Picture 5">
            <a:extLst>
              <a:ext uri="{FF2B5EF4-FFF2-40B4-BE49-F238E27FC236}">
                <a16:creationId xmlns:a16="http://schemas.microsoft.com/office/drawing/2014/main" id="{FCA848FE-7482-3617-8EA4-F65769EA91DF}"/>
              </a:ext>
            </a:extLst>
          </p:cNvPr>
          <p:cNvPicPr>
            <a:picLocks noChangeAspect="1"/>
          </p:cNvPicPr>
          <p:nvPr/>
        </p:nvPicPr>
        <p:blipFill>
          <a:blip r:embed="rId2"/>
          <a:stretch>
            <a:fillRect/>
          </a:stretch>
        </p:blipFill>
        <p:spPr>
          <a:xfrm>
            <a:off x="2146538" y="1724911"/>
            <a:ext cx="6266770" cy="3830963"/>
          </a:xfrm>
          <a:prstGeom prst="rect">
            <a:avLst/>
          </a:prstGeom>
        </p:spPr>
      </p:pic>
    </p:spTree>
    <p:extLst>
      <p:ext uri="{BB962C8B-B14F-4D97-AF65-F5344CB8AC3E}">
        <p14:creationId xmlns:p14="http://schemas.microsoft.com/office/powerpoint/2010/main" val="157714777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6653AF-E6FA-B8C5-2940-B9FEF2486C28}"/>
              </a:ext>
            </a:extLst>
          </p:cNvPr>
          <p:cNvSpPr>
            <a:spLocks noGrp="1"/>
          </p:cNvSpPr>
          <p:nvPr>
            <p:ph type="title"/>
          </p:nvPr>
        </p:nvSpPr>
        <p:spPr>
          <a:xfrm>
            <a:off x="1066800" y="337794"/>
            <a:ext cx="10058400" cy="1371600"/>
          </a:xfrm>
        </p:spPr>
        <p:txBody>
          <a:bodyPr/>
          <a:lstStyle/>
          <a:p>
            <a:pPr algn="ctr"/>
            <a:r>
              <a:rPr lang="en-IN" b="1" dirty="0"/>
              <a:t>Model Deployment </a:t>
            </a:r>
          </a:p>
        </p:txBody>
      </p:sp>
      <p:sp>
        <p:nvSpPr>
          <p:cNvPr id="10" name="TextBox 9">
            <a:extLst>
              <a:ext uri="{FF2B5EF4-FFF2-40B4-BE49-F238E27FC236}">
                <a16:creationId xmlns:a16="http://schemas.microsoft.com/office/drawing/2014/main" id="{1FD28BC4-5BE5-A611-06A7-A1506B21EB68}"/>
              </a:ext>
            </a:extLst>
          </p:cNvPr>
          <p:cNvSpPr txBox="1"/>
          <p:nvPr/>
        </p:nvSpPr>
        <p:spPr>
          <a:xfrm>
            <a:off x="1066800" y="1896206"/>
            <a:ext cx="10058400" cy="1839286"/>
          </a:xfrm>
          <a:prstGeom prst="rect">
            <a:avLst/>
          </a:prstGeom>
          <a:noFill/>
        </p:spPr>
        <p:txBody>
          <a:bodyPr wrap="square">
            <a:spAutoFit/>
          </a:bodyPr>
          <a:lstStyle/>
          <a:p>
            <a:pPr algn="l">
              <a:lnSpc>
                <a:spcPct val="150000"/>
              </a:lnSpc>
            </a:pPr>
            <a:r>
              <a:rPr lang="en-US" sz="2400" b="1" dirty="0">
                <a:latin typeface="Century Gothic" panose="020B0502020202020204" pitchFamily="34" charset="0"/>
              </a:rPr>
              <a:t>Model deployment is done using Streamlit :</a:t>
            </a:r>
          </a:p>
          <a:p>
            <a:pPr marL="285750" indent="-285750" algn="l">
              <a:lnSpc>
                <a:spcPct val="150000"/>
              </a:lnSpc>
              <a:buFontTx/>
              <a:buChar char="-"/>
            </a:pPr>
            <a:r>
              <a:rPr lang="en-US" sz="1800" dirty="0">
                <a:latin typeface="Century Gothic" panose="020B0502020202020204" pitchFamily="34" charset="0"/>
              </a:rPr>
              <a:t>We are deploying two models </a:t>
            </a:r>
          </a:p>
          <a:p>
            <a:pPr algn="l">
              <a:lnSpc>
                <a:spcPct val="150000"/>
              </a:lnSpc>
            </a:pPr>
            <a:r>
              <a:rPr lang="en-US" sz="1800" dirty="0">
                <a:latin typeface="Century Gothic" panose="020B0502020202020204" pitchFamily="34" charset="0"/>
              </a:rPr>
              <a:t>1. FB Prophet </a:t>
            </a:r>
          </a:p>
          <a:p>
            <a:pPr algn="l">
              <a:lnSpc>
                <a:spcPct val="150000"/>
              </a:lnSpc>
            </a:pPr>
            <a:r>
              <a:rPr lang="en-US" sz="1800" dirty="0">
                <a:latin typeface="Century Gothic" panose="020B0502020202020204" pitchFamily="34" charset="0"/>
              </a:rPr>
              <a:t>2. Random forest </a:t>
            </a:r>
          </a:p>
        </p:txBody>
      </p:sp>
      <p:pic>
        <p:nvPicPr>
          <p:cNvPr id="4" name="Picture 3">
            <a:extLst>
              <a:ext uri="{FF2B5EF4-FFF2-40B4-BE49-F238E27FC236}">
                <a16:creationId xmlns:a16="http://schemas.microsoft.com/office/drawing/2014/main" id="{372E09EE-E4A6-C1DB-F9AF-94ACBBF7EF57}"/>
              </a:ext>
            </a:extLst>
          </p:cNvPr>
          <p:cNvPicPr>
            <a:picLocks noChangeAspect="1"/>
          </p:cNvPicPr>
          <p:nvPr/>
        </p:nvPicPr>
        <p:blipFill>
          <a:blip r:embed="rId2"/>
          <a:stretch>
            <a:fillRect/>
          </a:stretch>
        </p:blipFill>
        <p:spPr>
          <a:xfrm>
            <a:off x="1563329" y="4909568"/>
            <a:ext cx="6631858" cy="1028789"/>
          </a:xfrm>
          <a:prstGeom prst="rect">
            <a:avLst/>
          </a:prstGeom>
        </p:spPr>
      </p:pic>
      <p:pic>
        <p:nvPicPr>
          <p:cNvPr id="6" name="Picture 5">
            <a:extLst>
              <a:ext uri="{FF2B5EF4-FFF2-40B4-BE49-F238E27FC236}">
                <a16:creationId xmlns:a16="http://schemas.microsoft.com/office/drawing/2014/main" id="{23C48251-DB0F-15BF-D35F-BBD456D70B5A}"/>
              </a:ext>
            </a:extLst>
          </p:cNvPr>
          <p:cNvPicPr>
            <a:picLocks noChangeAspect="1"/>
          </p:cNvPicPr>
          <p:nvPr/>
        </p:nvPicPr>
        <p:blipFill>
          <a:blip r:embed="rId3"/>
          <a:stretch>
            <a:fillRect/>
          </a:stretch>
        </p:blipFill>
        <p:spPr>
          <a:xfrm>
            <a:off x="6096000" y="2092710"/>
            <a:ext cx="4198374" cy="2456271"/>
          </a:xfrm>
          <a:prstGeom prst="rect">
            <a:avLst/>
          </a:prstGeom>
        </p:spPr>
      </p:pic>
    </p:spTree>
    <p:extLst>
      <p:ext uri="{BB962C8B-B14F-4D97-AF65-F5344CB8AC3E}">
        <p14:creationId xmlns:p14="http://schemas.microsoft.com/office/powerpoint/2010/main" val="249956571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AC50E7-3883-9534-47CA-E58F9065953D}"/>
              </a:ext>
            </a:extLst>
          </p:cNvPr>
          <p:cNvSpPr>
            <a:spLocks noGrp="1"/>
          </p:cNvSpPr>
          <p:nvPr>
            <p:ph type="title"/>
          </p:nvPr>
        </p:nvSpPr>
        <p:spPr>
          <a:xfrm>
            <a:off x="1066800" y="3007987"/>
            <a:ext cx="10058400" cy="842026"/>
          </a:xfrm>
        </p:spPr>
        <p:txBody>
          <a:bodyPr>
            <a:normAutofit/>
          </a:bodyPr>
          <a:lstStyle/>
          <a:p>
            <a:pPr algn="ctr"/>
            <a:r>
              <a:rPr lang="en-IN" sz="4000" b="1" dirty="0"/>
              <a:t>FB Prophet deployment </a:t>
            </a:r>
          </a:p>
        </p:txBody>
      </p:sp>
    </p:spTree>
    <p:extLst>
      <p:ext uri="{BB962C8B-B14F-4D97-AF65-F5344CB8AC3E}">
        <p14:creationId xmlns:p14="http://schemas.microsoft.com/office/powerpoint/2010/main" val="202987395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AC50E7-3883-9534-47CA-E58F9065953D}"/>
              </a:ext>
            </a:extLst>
          </p:cNvPr>
          <p:cNvSpPr>
            <a:spLocks noGrp="1"/>
          </p:cNvSpPr>
          <p:nvPr>
            <p:ph type="title"/>
          </p:nvPr>
        </p:nvSpPr>
        <p:spPr>
          <a:xfrm>
            <a:off x="1066800" y="642594"/>
            <a:ext cx="10058400" cy="842026"/>
          </a:xfrm>
        </p:spPr>
        <p:txBody>
          <a:bodyPr>
            <a:normAutofit/>
          </a:bodyPr>
          <a:lstStyle/>
          <a:p>
            <a:r>
              <a:rPr lang="en-IN" sz="2400" b="1" dirty="0"/>
              <a:t>Anaconda prompt commands for Prophet model :</a:t>
            </a:r>
          </a:p>
        </p:txBody>
      </p:sp>
      <p:pic>
        <p:nvPicPr>
          <p:cNvPr id="7" name="Picture 6">
            <a:extLst>
              <a:ext uri="{FF2B5EF4-FFF2-40B4-BE49-F238E27FC236}">
                <a16:creationId xmlns:a16="http://schemas.microsoft.com/office/drawing/2014/main" id="{5A928668-69A9-DD72-7086-A978A751D4FF}"/>
              </a:ext>
            </a:extLst>
          </p:cNvPr>
          <p:cNvPicPr>
            <a:picLocks noChangeAspect="1"/>
          </p:cNvPicPr>
          <p:nvPr/>
        </p:nvPicPr>
        <p:blipFill>
          <a:blip r:embed="rId2"/>
          <a:stretch>
            <a:fillRect/>
          </a:stretch>
        </p:blipFill>
        <p:spPr>
          <a:xfrm>
            <a:off x="1344518" y="2517585"/>
            <a:ext cx="8300927" cy="2019475"/>
          </a:xfrm>
          <a:prstGeom prst="rect">
            <a:avLst/>
          </a:prstGeom>
        </p:spPr>
      </p:pic>
    </p:spTree>
    <p:extLst>
      <p:ext uri="{BB962C8B-B14F-4D97-AF65-F5344CB8AC3E}">
        <p14:creationId xmlns:p14="http://schemas.microsoft.com/office/powerpoint/2010/main" val="399570942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AC50E7-3883-9534-47CA-E58F9065953D}"/>
              </a:ext>
            </a:extLst>
          </p:cNvPr>
          <p:cNvSpPr>
            <a:spLocks noGrp="1"/>
          </p:cNvSpPr>
          <p:nvPr>
            <p:ph type="title"/>
          </p:nvPr>
        </p:nvSpPr>
        <p:spPr>
          <a:xfrm>
            <a:off x="1066800" y="642594"/>
            <a:ext cx="10058400" cy="842026"/>
          </a:xfrm>
        </p:spPr>
        <p:txBody>
          <a:bodyPr>
            <a:normAutofit/>
          </a:bodyPr>
          <a:lstStyle/>
          <a:p>
            <a:r>
              <a:rPr lang="en-IN" sz="2400" b="1" dirty="0"/>
              <a:t>Web page:</a:t>
            </a:r>
          </a:p>
        </p:txBody>
      </p:sp>
      <p:pic>
        <p:nvPicPr>
          <p:cNvPr id="5" name="Picture 4">
            <a:extLst>
              <a:ext uri="{FF2B5EF4-FFF2-40B4-BE49-F238E27FC236}">
                <a16:creationId xmlns:a16="http://schemas.microsoft.com/office/drawing/2014/main" id="{B55503FD-4820-EAC9-5488-20089C4E9E8A}"/>
              </a:ext>
            </a:extLst>
          </p:cNvPr>
          <p:cNvPicPr>
            <a:picLocks noChangeAspect="1"/>
          </p:cNvPicPr>
          <p:nvPr/>
        </p:nvPicPr>
        <p:blipFill>
          <a:blip r:embed="rId2"/>
          <a:stretch>
            <a:fillRect/>
          </a:stretch>
        </p:blipFill>
        <p:spPr>
          <a:xfrm>
            <a:off x="1066800" y="1670296"/>
            <a:ext cx="9153832" cy="4367140"/>
          </a:xfrm>
          <a:prstGeom prst="rect">
            <a:avLst/>
          </a:prstGeom>
        </p:spPr>
      </p:pic>
    </p:spTree>
    <p:extLst>
      <p:ext uri="{BB962C8B-B14F-4D97-AF65-F5344CB8AC3E}">
        <p14:creationId xmlns:p14="http://schemas.microsoft.com/office/powerpoint/2010/main" val="218110251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AC50E7-3883-9534-47CA-E58F9065953D}"/>
              </a:ext>
            </a:extLst>
          </p:cNvPr>
          <p:cNvSpPr>
            <a:spLocks noGrp="1"/>
          </p:cNvSpPr>
          <p:nvPr>
            <p:ph type="title"/>
          </p:nvPr>
        </p:nvSpPr>
        <p:spPr>
          <a:xfrm>
            <a:off x="1066800" y="642594"/>
            <a:ext cx="10058400" cy="842026"/>
          </a:xfrm>
        </p:spPr>
        <p:txBody>
          <a:bodyPr>
            <a:normAutofit/>
          </a:bodyPr>
          <a:lstStyle/>
          <a:p>
            <a:r>
              <a:rPr lang="en-IN" sz="2400" b="1" dirty="0"/>
              <a:t>Date selection :</a:t>
            </a:r>
          </a:p>
        </p:txBody>
      </p:sp>
      <p:pic>
        <p:nvPicPr>
          <p:cNvPr id="4" name="Picture 3">
            <a:extLst>
              <a:ext uri="{FF2B5EF4-FFF2-40B4-BE49-F238E27FC236}">
                <a16:creationId xmlns:a16="http://schemas.microsoft.com/office/drawing/2014/main" id="{375E5E8E-3CA7-42F4-0267-807B6DDFDC18}"/>
              </a:ext>
            </a:extLst>
          </p:cNvPr>
          <p:cNvPicPr>
            <a:picLocks noChangeAspect="1"/>
          </p:cNvPicPr>
          <p:nvPr/>
        </p:nvPicPr>
        <p:blipFill>
          <a:blip r:embed="rId2"/>
          <a:stretch>
            <a:fillRect/>
          </a:stretch>
        </p:blipFill>
        <p:spPr>
          <a:xfrm>
            <a:off x="1066800" y="1681265"/>
            <a:ext cx="8970706" cy="4257683"/>
          </a:xfrm>
          <a:prstGeom prst="rect">
            <a:avLst/>
          </a:prstGeom>
        </p:spPr>
      </p:pic>
    </p:spTree>
    <p:extLst>
      <p:ext uri="{BB962C8B-B14F-4D97-AF65-F5344CB8AC3E}">
        <p14:creationId xmlns:p14="http://schemas.microsoft.com/office/powerpoint/2010/main" val="407746805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AC50E7-3883-9534-47CA-E58F9065953D}"/>
              </a:ext>
            </a:extLst>
          </p:cNvPr>
          <p:cNvSpPr>
            <a:spLocks noGrp="1"/>
          </p:cNvSpPr>
          <p:nvPr>
            <p:ph type="title"/>
          </p:nvPr>
        </p:nvSpPr>
        <p:spPr>
          <a:xfrm>
            <a:off x="1066800" y="642594"/>
            <a:ext cx="10058400" cy="842026"/>
          </a:xfrm>
        </p:spPr>
        <p:txBody>
          <a:bodyPr>
            <a:normAutofit/>
          </a:bodyPr>
          <a:lstStyle/>
          <a:p>
            <a:r>
              <a:rPr lang="en-IN" sz="2400" b="1" dirty="0"/>
              <a:t>Prediction of prophet model:</a:t>
            </a:r>
          </a:p>
        </p:txBody>
      </p:sp>
      <p:pic>
        <p:nvPicPr>
          <p:cNvPr id="5" name="Picture 4">
            <a:extLst>
              <a:ext uri="{FF2B5EF4-FFF2-40B4-BE49-F238E27FC236}">
                <a16:creationId xmlns:a16="http://schemas.microsoft.com/office/drawing/2014/main" id="{3D26E007-98F3-38CA-0E11-CBD85DB22DC2}"/>
              </a:ext>
            </a:extLst>
          </p:cNvPr>
          <p:cNvPicPr>
            <a:picLocks noChangeAspect="1"/>
          </p:cNvPicPr>
          <p:nvPr/>
        </p:nvPicPr>
        <p:blipFill>
          <a:blip r:embed="rId2"/>
          <a:stretch>
            <a:fillRect/>
          </a:stretch>
        </p:blipFill>
        <p:spPr>
          <a:xfrm>
            <a:off x="1066800" y="1681264"/>
            <a:ext cx="7556090" cy="4392313"/>
          </a:xfrm>
          <a:prstGeom prst="rect">
            <a:avLst/>
          </a:prstGeom>
        </p:spPr>
      </p:pic>
      <p:sp>
        <p:nvSpPr>
          <p:cNvPr id="8" name="TextBox 7">
            <a:extLst>
              <a:ext uri="{FF2B5EF4-FFF2-40B4-BE49-F238E27FC236}">
                <a16:creationId xmlns:a16="http://schemas.microsoft.com/office/drawing/2014/main" id="{08565122-62B5-93AC-8BDB-3222DA39FD4F}"/>
              </a:ext>
            </a:extLst>
          </p:cNvPr>
          <p:cNvSpPr txBox="1"/>
          <p:nvPr/>
        </p:nvSpPr>
        <p:spPr>
          <a:xfrm>
            <a:off x="8790038" y="3429000"/>
            <a:ext cx="3038168" cy="887231"/>
          </a:xfrm>
          <a:prstGeom prst="rect">
            <a:avLst/>
          </a:prstGeom>
          <a:noFill/>
        </p:spPr>
        <p:txBody>
          <a:bodyPr wrap="square" rtlCol="0">
            <a:spAutoFit/>
          </a:bodyPr>
          <a:lstStyle/>
          <a:p>
            <a:pPr marL="285750" indent="-285750" algn="just">
              <a:lnSpc>
                <a:spcPct val="200000"/>
              </a:lnSpc>
              <a:buFont typeface="Arial" panose="020B0604020202020204" pitchFamily="34" charset="0"/>
              <a:buChar char="•"/>
            </a:pPr>
            <a:r>
              <a:rPr lang="en-IN" b="1" dirty="0">
                <a:latin typeface="Century Gothic" panose="020B0502020202020204" pitchFamily="34" charset="0"/>
              </a:rPr>
              <a:t>Price prediction for the date 2026/08/15 is 56.03 (USD/BBL)</a:t>
            </a:r>
          </a:p>
        </p:txBody>
      </p:sp>
    </p:spTree>
    <p:extLst>
      <p:ext uri="{BB962C8B-B14F-4D97-AF65-F5344CB8AC3E}">
        <p14:creationId xmlns:p14="http://schemas.microsoft.com/office/powerpoint/2010/main" val="400759530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AC50E7-3883-9534-47CA-E58F9065953D}"/>
              </a:ext>
            </a:extLst>
          </p:cNvPr>
          <p:cNvSpPr>
            <a:spLocks noGrp="1"/>
          </p:cNvSpPr>
          <p:nvPr>
            <p:ph type="title"/>
          </p:nvPr>
        </p:nvSpPr>
        <p:spPr>
          <a:xfrm>
            <a:off x="1066800" y="642594"/>
            <a:ext cx="10058400" cy="842026"/>
          </a:xfrm>
        </p:spPr>
        <p:txBody>
          <a:bodyPr>
            <a:normAutofit/>
          </a:bodyPr>
          <a:lstStyle/>
          <a:p>
            <a:r>
              <a:rPr lang="en-IN" sz="2400" b="1" dirty="0"/>
              <a:t>FB prophet model Forecasting  :</a:t>
            </a:r>
          </a:p>
        </p:txBody>
      </p:sp>
      <p:pic>
        <p:nvPicPr>
          <p:cNvPr id="4" name="Picture 3">
            <a:extLst>
              <a:ext uri="{FF2B5EF4-FFF2-40B4-BE49-F238E27FC236}">
                <a16:creationId xmlns:a16="http://schemas.microsoft.com/office/drawing/2014/main" id="{14D0B142-C800-967D-6D92-04B69E7A7FB9}"/>
              </a:ext>
            </a:extLst>
          </p:cNvPr>
          <p:cNvPicPr>
            <a:picLocks noChangeAspect="1"/>
          </p:cNvPicPr>
          <p:nvPr/>
        </p:nvPicPr>
        <p:blipFill>
          <a:blip r:embed="rId2"/>
          <a:stretch>
            <a:fillRect/>
          </a:stretch>
        </p:blipFill>
        <p:spPr>
          <a:xfrm>
            <a:off x="1066800" y="1917238"/>
            <a:ext cx="7250597" cy="4011613"/>
          </a:xfrm>
          <a:prstGeom prst="rect">
            <a:avLst/>
          </a:prstGeom>
        </p:spPr>
      </p:pic>
      <p:sp>
        <p:nvSpPr>
          <p:cNvPr id="6" name="TextBox 5">
            <a:extLst>
              <a:ext uri="{FF2B5EF4-FFF2-40B4-BE49-F238E27FC236}">
                <a16:creationId xmlns:a16="http://schemas.microsoft.com/office/drawing/2014/main" id="{A396B254-EB25-BC1B-FE0F-A0A1BDBF1404}"/>
              </a:ext>
            </a:extLst>
          </p:cNvPr>
          <p:cNvSpPr txBox="1"/>
          <p:nvPr/>
        </p:nvSpPr>
        <p:spPr>
          <a:xfrm>
            <a:off x="8573728" y="2605022"/>
            <a:ext cx="3038168" cy="2636043"/>
          </a:xfrm>
          <a:prstGeom prst="rect">
            <a:avLst/>
          </a:prstGeom>
          <a:noFill/>
        </p:spPr>
        <p:txBody>
          <a:bodyPr wrap="square" rtlCol="0">
            <a:spAutoFit/>
          </a:bodyPr>
          <a:lstStyle/>
          <a:p>
            <a:pPr marL="285750" indent="-285750" algn="just">
              <a:lnSpc>
                <a:spcPct val="150000"/>
              </a:lnSpc>
              <a:buFont typeface="Arial" panose="020B0604020202020204" pitchFamily="34" charset="0"/>
              <a:buChar char="•"/>
            </a:pPr>
            <a:r>
              <a:rPr lang="en-IN" b="1" dirty="0">
                <a:latin typeface="Century Gothic" panose="020B0502020202020204" pitchFamily="34" charset="0"/>
              </a:rPr>
              <a:t>The Forecasting shows a decreasing trend.</a:t>
            </a:r>
          </a:p>
          <a:p>
            <a:pPr algn="just">
              <a:lnSpc>
                <a:spcPct val="150000"/>
              </a:lnSpc>
            </a:pPr>
            <a:endParaRPr lang="en-IN" b="1" dirty="0">
              <a:latin typeface="Century Gothic" panose="020B0502020202020204" pitchFamily="34" charset="0"/>
            </a:endParaRPr>
          </a:p>
          <a:p>
            <a:pPr marL="285750" indent="-285750" algn="just">
              <a:lnSpc>
                <a:spcPct val="150000"/>
              </a:lnSpc>
              <a:buFont typeface="Arial" panose="020B0604020202020204" pitchFamily="34" charset="0"/>
              <a:buChar char="•"/>
            </a:pPr>
            <a:r>
              <a:rPr lang="en-IN" b="1" dirty="0">
                <a:latin typeface="Century Gothic" panose="020B0502020202020204" pitchFamily="34" charset="0"/>
              </a:rPr>
              <a:t>The graph continues to descend after a certain time period as if it fails to capture the increasing nature of the original time series.</a:t>
            </a:r>
          </a:p>
        </p:txBody>
      </p:sp>
    </p:spTree>
    <p:extLst>
      <p:ext uri="{BB962C8B-B14F-4D97-AF65-F5344CB8AC3E}">
        <p14:creationId xmlns:p14="http://schemas.microsoft.com/office/powerpoint/2010/main" val="23064360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31"/>
          <p:cNvSpPr txBox="1"/>
          <p:nvPr/>
        </p:nvSpPr>
        <p:spPr>
          <a:xfrm>
            <a:off x="4544921" y="692885"/>
            <a:ext cx="2700900" cy="708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4000"/>
              <a:buFont typeface="Century Gothic"/>
              <a:buNone/>
            </a:pPr>
            <a:r>
              <a:rPr lang="en-GB" sz="4000">
                <a:solidFill>
                  <a:schemeClr val="dk1"/>
                </a:solidFill>
                <a:latin typeface="Century Gothic"/>
                <a:ea typeface="Century Gothic"/>
                <a:cs typeface="Century Gothic"/>
                <a:sym typeface="Century Gothic"/>
              </a:rPr>
              <a:t>df.info()</a:t>
            </a:r>
            <a:endParaRPr sz="900">
              <a:solidFill>
                <a:schemeClr val="dk1"/>
              </a:solidFill>
              <a:latin typeface="Century Gothic"/>
              <a:ea typeface="Century Gothic"/>
              <a:cs typeface="Century Gothic"/>
              <a:sym typeface="Century Gothic"/>
            </a:endParaRPr>
          </a:p>
        </p:txBody>
      </p:sp>
      <p:pic>
        <p:nvPicPr>
          <p:cNvPr id="224" name="Google Shape;224;p31"/>
          <p:cNvPicPr preferRelativeResize="0"/>
          <p:nvPr/>
        </p:nvPicPr>
        <p:blipFill rotWithShape="1">
          <a:blip r:embed="rId3">
            <a:alphaModFix/>
          </a:blip>
          <a:srcRect/>
          <a:stretch/>
        </p:blipFill>
        <p:spPr>
          <a:xfrm>
            <a:off x="3199277" y="1594674"/>
            <a:ext cx="5545096" cy="3193511"/>
          </a:xfrm>
          <a:prstGeom prst="rect">
            <a:avLst/>
          </a:prstGeom>
          <a:noFill/>
          <a:ln>
            <a:noFill/>
          </a:ln>
        </p:spPr>
      </p:pic>
      <p:sp>
        <p:nvSpPr>
          <p:cNvPr id="225" name="Google Shape;225;p31"/>
          <p:cNvSpPr txBox="1"/>
          <p:nvPr/>
        </p:nvSpPr>
        <p:spPr>
          <a:xfrm>
            <a:off x="1355050" y="5055875"/>
            <a:ext cx="102663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dirty="0">
                <a:solidFill>
                  <a:srgbClr val="374151"/>
                </a:solidFill>
                <a:highlight>
                  <a:srgbClr val="F7F7F8"/>
                </a:highlight>
                <a:latin typeface="Roboto"/>
                <a:ea typeface="Roboto"/>
                <a:cs typeface="Roboto"/>
                <a:sym typeface="Roboto"/>
              </a:rPr>
              <a:t>Here we provide a summary of a DataFrame object, which displays information about the data contained within the DataFrame. It includes details such as the column names, the number of non-null values in each column, and the data types of the columns.</a:t>
            </a:r>
            <a:endParaRPr sz="1600" dirty="0">
              <a:latin typeface="Palatino Linotype"/>
              <a:ea typeface="Palatino Linotype"/>
              <a:cs typeface="Palatino Linotype"/>
              <a:sym typeface="Palatino Linotype"/>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AC50E7-3883-9534-47CA-E58F9065953D}"/>
              </a:ext>
            </a:extLst>
          </p:cNvPr>
          <p:cNvSpPr>
            <a:spLocks noGrp="1"/>
          </p:cNvSpPr>
          <p:nvPr>
            <p:ph type="title"/>
          </p:nvPr>
        </p:nvSpPr>
        <p:spPr>
          <a:xfrm>
            <a:off x="1066800" y="3007987"/>
            <a:ext cx="10058400" cy="842026"/>
          </a:xfrm>
        </p:spPr>
        <p:txBody>
          <a:bodyPr>
            <a:normAutofit/>
          </a:bodyPr>
          <a:lstStyle/>
          <a:p>
            <a:pPr algn="ctr"/>
            <a:r>
              <a:rPr lang="en-IN" sz="4000" b="1" dirty="0"/>
              <a:t>Random forest deployment </a:t>
            </a:r>
          </a:p>
        </p:txBody>
      </p:sp>
    </p:spTree>
    <p:extLst>
      <p:ext uri="{BB962C8B-B14F-4D97-AF65-F5344CB8AC3E}">
        <p14:creationId xmlns:p14="http://schemas.microsoft.com/office/powerpoint/2010/main" val="24546363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AC50E7-3883-9534-47CA-E58F9065953D}"/>
              </a:ext>
            </a:extLst>
          </p:cNvPr>
          <p:cNvSpPr>
            <a:spLocks noGrp="1"/>
          </p:cNvSpPr>
          <p:nvPr>
            <p:ph type="title"/>
          </p:nvPr>
        </p:nvSpPr>
        <p:spPr>
          <a:xfrm>
            <a:off x="1066800" y="642594"/>
            <a:ext cx="10058400" cy="842026"/>
          </a:xfrm>
        </p:spPr>
        <p:txBody>
          <a:bodyPr>
            <a:normAutofit/>
          </a:bodyPr>
          <a:lstStyle/>
          <a:p>
            <a:r>
              <a:rPr lang="en-IN" sz="2400" b="1" dirty="0"/>
              <a:t>Anaconda prompt commands for Random_forest model:</a:t>
            </a:r>
          </a:p>
        </p:txBody>
      </p:sp>
      <p:pic>
        <p:nvPicPr>
          <p:cNvPr id="5" name="Picture 4">
            <a:extLst>
              <a:ext uri="{FF2B5EF4-FFF2-40B4-BE49-F238E27FC236}">
                <a16:creationId xmlns:a16="http://schemas.microsoft.com/office/drawing/2014/main" id="{27ED1B9A-707D-B624-9CBC-3554DBEBB73F}"/>
              </a:ext>
            </a:extLst>
          </p:cNvPr>
          <p:cNvPicPr>
            <a:picLocks noChangeAspect="1"/>
          </p:cNvPicPr>
          <p:nvPr/>
        </p:nvPicPr>
        <p:blipFill>
          <a:blip r:embed="rId2"/>
          <a:stretch>
            <a:fillRect/>
          </a:stretch>
        </p:blipFill>
        <p:spPr>
          <a:xfrm>
            <a:off x="1439777" y="1927009"/>
            <a:ext cx="8097514" cy="2591025"/>
          </a:xfrm>
          <a:prstGeom prst="rect">
            <a:avLst/>
          </a:prstGeom>
        </p:spPr>
      </p:pic>
    </p:spTree>
    <p:extLst>
      <p:ext uri="{BB962C8B-B14F-4D97-AF65-F5344CB8AC3E}">
        <p14:creationId xmlns:p14="http://schemas.microsoft.com/office/powerpoint/2010/main" val="142354452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AC50E7-3883-9534-47CA-E58F9065953D}"/>
              </a:ext>
            </a:extLst>
          </p:cNvPr>
          <p:cNvSpPr>
            <a:spLocks noGrp="1"/>
          </p:cNvSpPr>
          <p:nvPr>
            <p:ph type="title"/>
          </p:nvPr>
        </p:nvSpPr>
        <p:spPr>
          <a:xfrm>
            <a:off x="1066800" y="642594"/>
            <a:ext cx="10058400" cy="842026"/>
          </a:xfrm>
        </p:spPr>
        <p:txBody>
          <a:bodyPr>
            <a:normAutofit/>
          </a:bodyPr>
          <a:lstStyle/>
          <a:p>
            <a:r>
              <a:rPr lang="en-IN" sz="2400" b="1" dirty="0"/>
              <a:t>Random_forest model results :</a:t>
            </a:r>
          </a:p>
        </p:txBody>
      </p:sp>
      <p:pic>
        <p:nvPicPr>
          <p:cNvPr id="4" name="Picture 3">
            <a:extLst>
              <a:ext uri="{FF2B5EF4-FFF2-40B4-BE49-F238E27FC236}">
                <a16:creationId xmlns:a16="http://schemas.microsoft.com/office/drawing/2014/main" id="{E2DAB677-40BA-88D0-7729-F2EBB0F5B51F}"/>
              </a:ext>
            </a:extLst>
          </p:cNvPr>
          <p:cNvPicPr>
            <a:picLocks noChangeAspect="1"/>
          </p:cNvPicPr>
          <p:nvPr/>
        </p:nvPicPr>
        <p:blipFill>
          <a:blip r:embed="rId2"/>
          <a:stretch>
            <a:fillRect/>
          </a:stretch>
        </p:blipFill>
        <p:spPr>
          <a:xfrm>
            <a:off x="929149" y="1680380"/>
            <a:ext cx="7929716" cy="4417038"/>
          </a:xfrm>
          <a:prstGeom prst="rect">
            <a:avLst/>
          </a:prstGeom>
        </p:spPr>
      </p:pic>
      <p:sp>
        <p:nvSpPr>
          <p:cNvPr id="8" name="TextBox 7">
            <a:extLst>
              <a:ext uri="{FF2B5EF4-FFF2-40B4-BE49-F238E27FC236}">
                <a16:creationId xmlns:a16="http://schemas.microsoft.com/office/drawing/2014/main" id="{59818BFE-90EF-A776-E690-9E55D5BB72CD}"/>
              </a:ext>
            </a:extLst>
          </p:cNvPr>
          <p:cNvSpPr txBox="1"/>
          <p:nvPr/>
        </p:nvSpPr>
        <p:spPr>
          <a:xfrm>
            <a:off x="8858865" y="3377957"/>
            <a:ext cx="2969341" cy="1021883"/>
          </a:xfrm>
          <a:prstGeom prst="rect">
            <a:avLst/>
          </a:prstGeom>
          <a:noFill/>
        </p:spPr>
        <p:txBody>
          <a:bodyPr wrap="square" rtlCol="0">
            <a:spAutoFit/>
          </a:bodyPr>
          <a:lstStyle/>
          <a:p>
            <a:pPr marL="285750" indent="-285750" algn="ctr">
              <a:lnSpc>
                <a:spcPct val="150000"/>
              </a:lnSpc>
              <a:buFont typeface="Arial" panose="020B0604020202020204" pitchFamily="34" charset="0"/>
              <a:buChar char="•"/>
            </a:pPr>
            <a:r>
              <a:rPr lang="en-IN" b="1" dirty="0">
                <a:latin typeface="Century Gothic" panose="020B0502020202020204" pitchFamily="34" charset="0"/>
              </a:rPr>
              <a:t>Price prediction for the date 2026/08/15 is 71.05 (USD/BBL)</a:t>
            </a:r>
          </a:p>
        </p:txBody>
      </p:sp>
    </p:spTree>
    <p:extLst>
      <p:ext uri="{BB962C8B-B14F-4D97-AF65-F5344CB8AC3E}">
        <p14:creationId xmlns:p14="http://schemas.microsoft.com/office/powerpoint/2010/main" val="25394605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AC50E7-3883-9534-47CA-E58F9065953D}"/>
              </a:ext>
            </a:extLst>
          </p:cNvPr>
          <p:cNvSpPr>
            <a:spLocks noGrp="1"/>
          </p:cNvSpPr>
          <p:nvPr>
            <p:ph type="title"/>
          </p:nvPr>
        </p:nvSpPr>
        <p:spPr>
          <a:xfrm>
            <a:off x="1066800" y="642594"/>
            <a:ext cx="10058400" cy="842026"/>
          </a:xfrm>
        </p:spPr>
        <p:txBody>
          <a:bodyPr>
            <a:normAutofit/>
          </a:bodyPr>
          <a:lstStyle/>
          <a:p>
            <a:r>
              <a:rPr lang="en-IN" sz="2400" b="1" dirty="0"/>
              <a:t>Random_forest forecasting :</a:t>
            </a:r>
          </a:p>
        </p:txBody>
      </p:sp>
      <p:pic>
        <p:nvPicPr>
          <p:cNvPr id="3" name="Picture 2">
            <a:extLst>
              <a:ext uri="{FF2B5EF4-FFF2-40B4-BE49-F238E27FC236}">
                <a16:creationId xmlns:a16="http://schemas.microsoft.com/office/drawing/2014/main" id="{9CB01EA8-0D23-B950-9303-6198C5F6D2AA}"/>
              </a:ext>
            </a:extLst>
          </p:cNvPr>
          <p:cNvPicPr>
            <a:picLocks noChangeAspect="1"/>
          </p:cNvPicPr>
          <p:nvPr/>
        </p:nvPicPr>
        <p:blipFill>
          <a:blip r:embed="rId2"/>
          <a:stretch>
            <a:fillRect/>
          </a:stretch>
        </p:blipFill>
        <p:spPr>
          <a:xfrm>
            <a:off x="506362" y="1770042"/>
            <a:ext cx="7851058" cy="4030404"/>
          </a:xfrm>
          <a:prstGeom prst="rect">
            <a:avLst/>
          </a:prstGeom>
        </p:spPr>
      </p:pic>
      <p:sp>
        <p:nvSpPr>
          <p:cNvPr id="4" name="TextBox 3">
            <a:extLst>
              <a:ext uri="{FF2B5EF4-FFF2-40B4-BE49-F238E27FC236}">
                <a16:creationId xmlns:a16="http://schemas.microsoft.com/office/drawing/2014/main" id="{45D241F8-1C37-34E3-7C4C-9E4B023142D1}"/>
              </a:ext>
            </a:extLst>
          </p:cNvPr>
          <p:cNvSpPr txBox="1"/>
          <p:nvPr/>
        </p:nvSpPr>
        <p:spPr>
          <a:xfrm>
            <a:off x="8563897" y="1484620"/>
            <a:ext cx="3234813" cy="4576702"/>
          </a:xfrm>
          <a:prstGeom prst="rect">
            <a:avLst/>
          </a:prstGeom>
          <a:noFill/>
        </p:spPr>
        <p:txBody>
          <a:bodyPr wrap="square" rtlCol="0">
            <a:spAutoFit/>
          </a:bodyPr>
          <a:lstStyle/>
          <a:p>
            <a:pPr marL="285750" indent="-285750" algn="just">
              <a:lnSpc>
                <a:spcPct val="150000"/>
              </a:lnSpc>
              <a:buFont typeface="Arial" panose="020B0604020202020204" pitchFamily="34" charset="0"/>
              <a:buChar char="•"/>
            </a:pPr>
            <a:r>
              <a:rPr lang="en-IN" sz="1400" b="1" dirty="0">
                <a:latin typeface="Century Gothic" panose="020B0502020202020204" pitchFamily="34" charset="0"/>
              </a:rPr>
              <a:t>The Forecasting shows a flat line, there is no trend and seasonality. </a:t>
            </a:r>
          </a:p>
          <a:p>
            <a:pPr algn="just">
              <a:lnSpc>
                <a:spcPct val="150000"/>
              </a:lnSpc>
            </a:pPr>
            <a:endParaRPr lang="en-IN" sz="1400" b="1" dirty="0">
              <a:latin typeface="Century Gothic" panose="020B0502020202020204" pitchFamily="34" charset="0"/>
            </a:endParaRPr>
          </a:p>
          <a:p>
            <a:pPr marL="285750" indent="-285750" algn="just">
              <a:lnSpc>
                <a:spcPct val="150000"/>
              </a:lnSpc>
              <a:buFont typeface="Arial" panose="020B0604020202020204" pitchFamily="34" charset="0"/>
              <a:buChar char="•"/>
            </a:pPr>
            <a:r>
              <a:rPr lang="en-IN" sz="1400" b="1" dirty="0">
                <a:latin typeface="Century Gothic" panose="020B0502020202020204" pitchFamily="34" charset="0"/>
              </a:rPr>
              <a:t>The prediction for all the future value is same.</a:t>
            </a:r>
          </a:p>
          <a:p>
            <a:pPr algn="just">
              <a:lnSpc>
                <a:spcPct val="150000"/>
              </a:lnSpc>
            </a:pPr>
            <a:endParaRPr lang="en-IN" sz="1400" b="1" dirty="0">
              <a:latin typeface="Century Gothic" panose="020B0502020202020204" pitchFamily="34" charset="0"/>
            </a:endParaRPr>
          </a:p>
          <a:p>
            <a:pPr marL="285750" indent="-285750" algn="just">
              <a:lnSpc>
                <a:spcPct val="150000"/>
              </a:lnSpc>
              <a:buFont typeface="Arial" panose="020B0604020202020204" pitchFamily="34" charset="0"/>
              <a:buChar char="•"/>
            </a:pPr>
            <a:r>
              <a:rPr lang="en-IN" sz="1400" b="1" dirty="0">
                <a:latin typeface="Century Gothic" panose="020B0502020202020204" pitchFamily="34" charset="0"/>
              </a:rPr>
              <a:t>The graph clearly shows the case of overfitting , the model is performing almost 100% for the training data but fails to captures the underlying trend and seasonality hence performing bad on new data. </a:t>
            </a:r>
          </a:p>
        </p:txBody>
      </p:sp>
    </p:spTree>
    <p:extLst>
      <p:ext uri="{BB962C8B-B14F-4D97-AF65-F5344CB8AC3E}">
        <p14:creationId xmlns:p14="http://schemas.microsoft.com/office/powerpoint/2010/main" val="89066163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AC50E7-3883-9534-47CA-E58F9065953D}"/>
              </a:ext>
            </a:extLst>
          </p:cNvPr>
          <p:cNvSpPr>
            <a:spLocks noGrp="1"/>
          </p:cNvSpPr>
          <p:nvPr>
            <p:ph type="title"/>
          </p:nvPr>
        </p:nvSpPr>
        <p:spPr>
          <a:xfrm>
            <a:off x="1066800" y="642594"/>
            <a:ext cx="10058400" cy="842026"/>
          </a:xfrm>
        </p:spPr>
        <p:txBody>
          <a:bodyPr>
            <a:normAutofit/>
          </a:bodyPr>
          <a:lstStyle/>
          <a:p>
            <a:r>
              <a:rPr lang="en-IN" sz="2400" b="1" dirty="0"/>
              <a:t>Comparison :</a:t>
            </a:r>
          </a:p>
        </p:txBody>
      </p:sp>
      <p:sp>
        <p:nvSpPr>
          <p:cNvPr id="5" name="TextBox 4">
            <a:extLst>
              <a:ext uri="{FF2B5EF4-FFF2-40B4-BE49-F238E27FC236}">
                <a16:creationId xmlns:a16="http://schemas.microsoft.com/office/drawing/2014/main" id="{B2541DCC-B547-E499-A7E4-FA03058AFC0D}"/>
              </a:ext>
            </a:extLst>
          </p:cNvPr>
          <p:cNvSpPr txBox="1"/>
          <p:nvPr/>
        </p:nvSpPr>
        <p:spPr>
          <a:xfrm>
            <a:off x="1150374" y="1803737"/>
            <a:ext cx="9974826" cy="2031325"/>
          </a:xfrm>
          <a:prstGeom prst="rect">
            <a:avLst/>
          </a:prstGeom>
          <a:noFill/>
        </p:spPr>
        <p:txBody>
          <a:bodyPr wrap="square" rtlCol="0">
            <a:spAutoFit/>
          </a:bodyPr>
          <a:lstStyle/>
          <a:p>
            <a:pPr marL="285750" indent="-285750" algn="just">
              <a:buFont typeface="Arial" panose="020B0604020202020204" pitchFamily="34" charset="0"/>
              <a:buChar char="•"/>
            </a:pPr>
            <a:r>
              <a:rPr lang="en-IN" sz="1800" b="1" dirty="0">
                <a:latin typeface="Century Gothic" panose="020B0502020202020204" pitchFamily="34" charset="0"/>
              </a:rPr>
              <a:t>Even though the RMSE value of Random forest is less than FB Prophet model , Random forest fails to capture the trend component and seasonality.</a:t>
            </a:r>
          </a:p>
          <a:p>
            <a:pPr marL="285750" indent="-285750" algn="just">
              <a:buFont typeface="Arial" panose="020B0604020202020204" pitchFamily="34" charset="0"/>
              <a:buChar char="•"/>
            </a:pPr>
            <a:endParaRPr lang="en-IN" sz="1800" b="1" dirty="0">
              <a:latin typeface="Century Gothic" panose="020B0502020202020204" pitchFamily="34" charset="0"/>
            </a:endParaRPr>
          </a:p>
          <a:p>
            <a:pPr marL="285750" indent="-285750" algn="just">
              <a:buFont typeface="Arial" panose="020B0604020202020204" pitchFamily="34" charset="0"/>
              <a:buChar char="•"/>
            </a:pPr>
            <a:r>
              <a:rPr lang="en-IN" sz="1800" b="1" dirty="0">
                <a:latin typeface="Century Gothic" panose="020B0502020202020204" pitchFamily="34" charset="0"/>
              </a:rPr>
              <a:t>The Random forest shows a clear sign of overfitting and Prophet model performs well.</a:t>
            </a:r>
          </a:p>
          <a:p>
            <a:pPr marL="285750" indent="-285750" algn="just">
              <a:buFont typeface="Arial" panose="020B0604020202020204" pitchFamily="34" charset="0"/>
              <a:buChar char="•"/>
            </a:pPr>
            <a:endParaRPr lang="en-IN" sz="1800" b="1" dirty="0">
              <a:latin typeface="Century Gothic" panose="020B0502020202020204" pitchFamily="34" charset="0"/>
            </a:endParaRPr>
          </a:p>
          <a:p>
            <a:pPr marL="285750" indent="-285750" algn="just">
              <a:buFont typeface="Arial" panose="020B0604020202020204" pitchFamily="34" charset="0"/>
              <a:buChar char="•"/>
            </a:pPr>
            <a:r>
              <a:rPr lang="en-IN" sz="1800" b="1" dirty="0">
                <a:latin typeface="Century Gothic" panose="020B0502020202020204" pitchFamily="34" charset="0"/>
              </a:rPr>
              <a:t>Since there are many external factors affecting the oil price which the Prophet model fails to capture , there is definitely room for improvement.</a:t>
            </a:r>
          </a:p>
        </p:txBody>
      </p:sp>
    </p:spTree>
    <p:extLst>
      <p:ext uri="{BB962C8B-B14F-4D97-AF65-F5344CB8AC3E}">
        <p14:creationId xmlns:p14="http://schemas.microsoft.com/office/powerpoint/2010/main" val="21446275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AC50E7-3883-9534-47CA-E58F9065953D}"/>
              </a:ext>
            </a:extLst>
          </p:cNvPr>
          <p:cNvSpPr>
            <a:spLocks noGrp="1"/>
          </p:cNvSpPr>
          <p:nvPr>
            <p:ph type="title"/>
          </p:nvPr>
        </p:nvSpPr>
        <p:spPr>
          <a:xfrm>
            <a:off x="1066800" y="455781"/>
            <a:ext cx="10058400" cy="842026"/>
          </a:xfrm>
        </p:spPr>
        <p:txBody>
          <a:bodyPr>
            <a:normAutofit/>
          </a:bodyPr>
          <a:lstStyle/>
          <a:p>
            <a:r>
              <a:rPr lang="en-IN" sz="2400" b="1" dirty="0"/>
              <a:t>Challenges Faced :</a:t>
            </a:r>
          </a:p>
        </p:txBody>
      </p:sp>
      <p:sp>
        <p:nvSpPr>
          <p:cNvPr id="5" name="TextBox 4">
            <a:extLst>
              <a:ext uri="{FF2B5EF4-FFF2-40B4-BE49-F238E27FC236}">
                <a16:creationId xmlns:a16="http://schemas.microsoft.com/office/drawing/2014/main" id="{B2541DCC-B547-E499-A7E4-FA03058AFC0D}"/>
              </a:ext>
            </a:extLst>
          </p:cNvPr>
          <p:cNvSpPr txBox="1"/>
          <p:nvPr/>
        </p:nvSpPr>
        <p:spPr>
          <a:xfrm>
            <a:off x="1150374" y="1297807"/>
            <a:ext cx="9974826" cy="5355312"/>
          </a:xfrm>
          <a:prstGeom prst="rect">
            <a:avLst/>
          </a:prstGeom>
          <a:noFill/>
        </p:spPr>
        <p:txBody>
          <a:bodyPr wrap="square" rtlCol="0">
            <a:spAutoFit/>
          </a:bodyPr>
          <a:lstStyle/>
          <a:p>
            <a:pPr marL="285750" indent="-285750" algn="just">
              <a:buFont typeface="Arial" panose="020B0604020202020204" pitchFamily="34" charset="0"/>
              <a:buChar char="•"/>
            </a:pPr>
            <a:r>
              <a:rPr lang="en-GB" sz="1800" b="1" dirty="0">
                <a:solidFill>
                  <a:schemeClr val="tx1"/>
                </a:solidFill>
                <a:latin typeface="Century Gothic" panose="020B0502020202020204" pitchFamily="34" charset="0"/>
                <a:ea typeface="Calibri"/>
                <a:cs typeface="Calibri"/>
                <a:sym typeface="Calibri"/>
              </a:rPr>
              <a:t>Model selection: </a:t>
            </a:r>
            <a:r>
              <a:rPr lang="en-GB" sz="1800" dirty="0">
                <a:solidFill>
                  <a:schemeClr val="tx1"/>
                </a:solidFill>
                <a:latin typeface="Century Gothic" panose="020B0502020202020204" pitchFamily="34" charset="0"/>
                <a:ea typeface="Calibri"/>
                <a:cs typeface="Calibri"/>
                <a:sym typeface="Calibri"/>
              </a:rPr>
              <a:t>There are many different types of models that can be used to forecast time series data, and selecting the right one for a specific dataset was challenging.</a:t>
            </a:r>
          </a:p>
          <a:p>
            <a:pPr marL="285750" indent="-285750" algn="just">
              <a:buFont typeface="Arial" panose="020B0604020202020204" pitchFamily="34" charset="0"/>
              <a:buChar char="•"/>
            </a:pPr>
            <a:endParaRPr lang="en-GB" sz="1800" dirty="0">
              <a:solidFill>
                <a:schemeClr val="tx1"/>
              </a:solidFill>
              <a:latin typeface="Century Gothic" panose="020B0502020202020204" pitchFamily="34" charset="0"/>
              <a:ea typeface="Calibri"/>
              <a:cs typeface="Calibri"/>
              <a:sym typeface="Calibri"/>
            </a:endParaRPr>
          </a:p>
          <a:p>
            <a:pPr marL="285750" indent="-285750" algn="just">
              <a:buFont typeface="Arial" panose="020B0604020202020204" pitchFamily="34" charset="0"/>
              <a:buChar char="•"/>
            </a:pPr>
            <a:r>
              <a:rPr lang="en-GB" sz="1800" b="1" dirty="0">
                <a:solidFill>
                  <a:schemeClr val="tx1"/>
                </a:solidFill>
                <a:latin typeface="Century Gothic" panose="020B0502020202020204" pitchFamily="34" charset="0"/>
                <a:ea typeface="Calibri"/>
                <a:cs typeface="Calibri"/>
                <a:sym typeface="Calibri"/>
              </a:rPr>
              <a:t>Stationarity of data:</a:t>
            </a:r>
            <a:r>
              <a:rPr lang="en-IN" sz="1800" b="1" dirty="0">
                <a:solidFill>
                  <a:schemeClr val="tx1"/>
                </a:solidFill>
                <a:latin typeface="Century Gothic" panose="020B0502020202020204" pitchFamily="34" charset="0"/>
                <a:ea typeface="Calibri"/>
                <a:cs typeface="Calibri"/>
                <a:sym typeface="Calibri"/>
              </a:rPr>
              <a:t> </a:t>
            </a:r>
            <a:r>
              <a:rPr lang="en-IN" sz="1800" dirty="0">
                <a:solidFill>
                  <a:schemeClr val="tx1"/>
                </a:solidFill>
                <a:latin typeface="Century Gothic" panose="020B0502020202020204" pitchFamily="34" charset="0"/>
                <a:ea typeface="Calibri"/>
                <a:cs typeface="Calibri"/>
                <a:sym typeface="Calibri"/>
              </a:rPr>
              <a:t>In ARIMA model making the data stationary was challenging , we tried implementing differencing, log transformation combination of them to make the data stationary </a:t>
            </a:r>
            <a:endParaRPr lang="en-GB" sz="1800" dirty="0">
              <a:solidFill>
                <a:schemeClr val="tx1"/>
              </a:solidFill>
              <a:latin typeface="Century Gothic" panose="020B0502020202020204" pitchFamily="34" charset="0"/>
              <a:ea typeface="Calibri"/>
              <a:cs typeface="Calibri"/>
              <a:sym typeface="Calibri"/>
            </a:endParaRPr>
          </a:p>
          <a:p>
            <a:pPr marL="285750" indent="-285750" algn="just">
              <a:buFont typeface="Arial" panose="020B0604020202020204" pitchFamily="34" charset="0"/>
              <a:buChar char="•"/>
            </a:pPr>
            <a:endParaRPr lang="en-GB" sz="1800" dirty="0">
              <a:solidFill>
                <a:schemeClr val="tx1"/>
              </a:solidFill>
              <a:latin typeface="Century Gothic" panose="020B0502020202020204" pitchFamily="34" charset="0"/>
              <a:ea typeface="Calibri"/>
              <a:cs typeface="Calibri"/>
              <a:sym typeface="Calibri"/>
            </a:endParaRPr>
          </a:p>
          <a:p>
            <a:pPr marL="285750" indent="-285750" algn="just">
              <a:buFont typeface="Arial" panose="020B0604020202020204" pitchFamily="34" charset="0"/>
              <a:buChar char="•"/>
            </a:pPr>
            <a:r>
              <a:rPr lang="en-GB" sz="1800" dirty="0">
                <a:solidFill>
                  <a:schemeClr val="tx1"/>
                </a:solidFill>
                <a:latin typeface="Century Gothic" panose="020B0502020202020204" pitchFamily="34" charset="0"/>
                <a:ea typeface="Calibri"/>
                <a:cs typeface="Calibri"/>
                <a:sym typeface="Calibri"/>
              </a:rPr>
              <a:t> </a:t>
            </a:r>
            <a:r>
              <a:rPr lang="en-GB" sz="1800" b="1" dirty="0">
                <a:solidFill>
                  <a:schemeClr val="tx1"/>
                </a:solidFill>
                <a:latin typeface="Century Gothic" panose="020B0502020202020204" pitchFamily="34" charset="0"/>
                <a:ea typeface="Calibri"/>
                <a:cs typeface="Calibri"/>
                <a:sym typeface="Calibri"/>
              </a:rPr>
              <a:t>Economic and political factors: </a:t>
            </a:r>
            <a:r>
              <a:rPr lang="en-GB" sz="1800" dirty="0">
                <a:solidFill>
                  <a:schemeClr val="tx1"/>
                </a:solidFill>
                <a:latin typeface="Century Gothic" panose="020B0502020202020204" pitchFamily="34" charset="0"/>
                <a:ea typeface="Calibri"/>
                <a:cs typeface="Calibri"/>
                <a:sym typeface="Calibri"/>
              </a:rPr>
              <a:t>Economic and political events can have a significant impact on oil prices, making it difficult to predict future movements.</a:t>
            </a:r>
          </a:p>
          <a:p>
            <a:pPr marL="285750" indent="-285750" algn="just">
              <a:buFont typeface="Arial" panose="020B0604020202020204" pitchFamily="34" charset="0"/>
              <a:buChar char="•"/>
            </a:pPr>
            <a:endParaRPr lang="en-GB" sz="1800" dirty="0">
              <a:solidFill>
                <a:schemeClr val="tx1"/>
              </a:solidFill>
              <a:latin typeface="Century Gothic" panose="020B0502020202020204" pitchFamily="34" charset="0"/>
              <a:ea typeface="Calibri"/>
              <a:cs typeface="Calibri"/>
              <a:sym typeface="Calibri"/>
            </a:endParaRPr>
          </a:p>
          <a:p>
            <a:pPr marL="285750" indent="-285750" algn="just">
              <a:buFont typeface="Arial" panose="020B0604020202020204" pitchFamily="34" charset="0"/>
              <a:buChar char="•"/>
            </a:pPr>
            <a:r>
              <a:rPr lang="en-GB" sz="1800" b="1" dirty="0">
                <a:solidFill>
                  <a:schemeClr val="tx1"/>
                </a:solidFill>
                <a:latin typeface="Century Gothic" panose="020B0502020202020204" pitchFamily="34" charset="0"/>
                <a:ea typeface="Calibri"/>
                <a:cs typeface="Calibri"/>
                <a:sym typeface="Calibri"/>
              </a:rPr>
              <a:t>Prediction part : </a:t>
            </a:r>
            <a:r>
              <a:rPr lang="en-GB" sz="1800" dirty="0">
                <a:solidFill>
                  <a:schemeClr val="tx1"/>
                </a:solidFill>
                <a:latin typeface="Century Gothic" panose="020B0502020202020204" pitchFamily="34" charset="0"/>
                <a:ea typeface="Calibri"/>
                <a:cs typeface="Calibri"/>
                <a:sym typeface="Calibri"/>
              </a:rPr>
              <a:t>All models require the data to be in a specific format , the prediction part in the prophet model required the data to be in a </a:t>
            </a:r>
            <a:r>
              <a:rPr lang="en-GB" sz="1800" dirty="0" err="1">
                <a:solidFill>
                  <a:schemeClr val="tx1"/>
                </a:solidFill>
                <a:latin typeface="Century Gothic" panose="020B0502020202020204" pitchFamily="34" charset="0"/>
                <a:ea typeface="Calibri"/>
                <a:cs typeface="Calibri"/>
                <a:sym typeface="Calibri"/>
              </a:rPr>
              <a:t>dataframe</a:t>
            </a:r>
            <a:r>
              <a:rPr lang="en-GB" sz="1800" dirty="0">
                <a:solidFill>
                  <a:schemeClr val="tx1"/>
                </a:solidFill>
                <a:latin typeface="Century Gothic" panose="020B0502020202020204" pitchFamily="34" charset="0"/>
                <a:ea typeface="Calibri"/>
                <a:cs typeface="Calibri"/>
                <a:sym typeface="Calibri"/>
              </a:rPr>
              <a:t>. It was challenging to figure that and deploy it.</a:t>
            </a:r>
          </a:p>
          <a:p>
            <a:pPr marL="285750" indent="-285750" algn="just">
              <a:buFont typeface="Arial" panose="020B0604020202020204" pitchFamily="34" charset="0"/>
              <a:buChar char="•"/>
            </a:pPr>
            <a:endParaRPr lang="en-GB" sz="1800" b="1" dirty="0">
              <a:solidFill>
                <a:schemeClr val="tx1"/>
              </a:solidFill>
              <a:latin typeface="Century Gothic" panose="020B0502020202020204" pitchFamily="34" charset="0"/>
              <a:ea typeface="Calibri"/>
              <a:cs typeface="Calibri"/>
              <a:sym typeface="Calibri"/>
            </a:endParaRPr>
          </a:p>
          <a:p>
            <a:pPr marL="285750" indent="-285750" algn="just">
              <a:buFont typeface="Arial" panose="020B0604020202020204" pitchFamily="34" charset="0"/>
              <a:buChar char="•"/>
            </a:pPr>
            <a:r>
              <a:rPr lang="en-GB" sz="1800" b="1" dirty="0">
                <a:solidFill>
                  <a:schemeClr val="tx1"/>
                </a:solidFill>
                <a:latin typeface="Century Gothic" panose="020B0502020202020204" pitchFamily="34" charset="0"/>
                <a:ea typeface="Calibri"/>
                <a:cs typeface="Calibri"/>
                <a:sym typeface="Calibri"/>
              </a:rPr>
              <a:t>Deployment : </a:t>
            </a:r>
            <a:r>
              <a:rPr lang="en-GB" sz="1800" dirty="0">
                <a:solidFill>
                  <a:schemeClr val="tx1"/>
                </a:solidFill>
                <a:latin typeface="Century Gothic" panose="020B0502020202020204" pitchFamily="34" charset="0"/>
                <a:ea typeface="Calibri"/>
                <a:cs typeface="Calibri"/>
                <a:sym typeface="Calibri"/>
              </a:rPr>
              <a:t>Using streamlit was very new and challenging. The comparison of model with the test data was commonly known but predicting for future values and implementing it in the web page form was challenging.</a:t>
            </a:r>
          </a:p>
          <a:p>
            <a:pPr marL="285750" indent="-285750" algn="just">
              <a:buFont typeface="Arial" panose="020B0604020202020204" pitchFamily="34" charset="0"/>
              <a:buChar char="•"/>
            </a:pPr>
            <a:endParaRPr lang="en-GB" sz="1800" dirty="0">
              <a:solidFill>
                <a:schemeClr val="tx1"/>
              </a:solidFill>
              <a:latin typeface="Century Gothic" panose="020B0502020202020204" pitchFamily="34" charset="0"/>
              <a:ea typeface="Calibri"/>
              <a:cs typeface="Calibri"/>
              <a:sym typeface="Calibri"/>
            </a:endParaRPr>
          </a:p>
        </p:txBody>
      </p:sp>
    </p:spTree>
    <p:extLst>
      <p:ext uri="{BB962C8B-B14F-4D97-AF65-F5344CB8AC3E}">
        <p14:creationId xmlns:p14="http://schemas.microsoft.com/office/powerpoint/2010/main" val="352877753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1117EC-D984-408D-C1D7-DF9E0BAC9AF2}"/>
              </a:ext>
            </a:extLst>
          </p:cNvPr>
          <p:cNvSpPr>
            <a:spLocks noGrp="1"/>
          </p:cNvSpPr>
          <p:nvPr>
            <p:ph type="title"/>
          </p:nvPr>
        </p:nvSpPr>
        <p:spPr>
          <a:xfrm>
            <a:off x="1066800" y="2743200"/>
            <a:ext cx="10058400" cy="1371600"/>
          </a:xfrm>
        </p:spPr>
        <p:txBody>
          <a:bodyPr>
            <a:normAutofit/>
          </a:bodyPr>
          <a:lstStyle/>
          <a:p>
            <a:pPr algn="ctr"/>
            <a:r>
              <a:rPr lang="en-US" sz="5400" b="1" dirty="0"/>
              <a:t>Thank You</a:t>
            </a:r>
            <a:endParaRPr lang="en-IN" sz="5400" b="1" dirty="0"/>
          </a:p>
        </p:txBody>
      </p:sp>
    </p:spTree>
    <p:extLst>
      <p:ext uri="{BB962C8B-B14F-4D97-AF65-F5344CB8AC3E}">
        <p14:creationId xmlns:p14="http://schemas.microsoft.com/office/powerpoint/2010/main" val="11474976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32"/>
          <p:cNvSpPr txBox="1"/>
          <p:nvPr/>
        </p:nvSpPr>
        <p:spPr>
          <a:xfrm>
            <a:off x="3926322" y="668794"/>
            <a:ext cx="3817800" cy="708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4000"/>
              <a:buFont typeface="Century Gothic"/>
              <a:buNone/>
            </a:pPr>
            <a:r>
              <a:rPr lang="en-GB" sz="4000">
                <a:solidFill>
                  <a:schemeClr val="dk1"/>
                </a:solidFill>
                <a:latin typeface="Century Gothic"/>
                <a:ea typeface="Century Gothic"/>
                <a:cs typeface="Century Gothic"/>
                <a:sym typeface="Century Gothic"/>
              </a:rPr>
              <a:t>df.describe()</a:t>
            </a:r>
            <a:endParaRPr sz="900">
              <a:solidFill>
                <a:schemeClr val="dk1"/>
              </a:solidFill>
              <a:latin typeface="Century Gothic"/>
              <a:ea typeface="Century Gothic"/>
              <a:cs typeface="Century Gothic"/>
              <a:sym typeface="Century Gothic"/>
            </a:endParaRPr>
          </a:p>
        </p:txBody>
      </p:sp>
      <p:pic>
        <p:nvPicPr>
          <p:cNvPr id="231" name="Google Shape;231;p32"/>
          <p:cNvPicPr preferRelativeResize="0"/>
          <p:nvPr/>
        </p:nvPicPr>
        <p:blipFill rotWithShape="1">
          <a:blip r:embed="rId3">
            <a:alphaModFix/>
          </a:blip>
          <a:srcRect/>
          <a:stretch/>
        </p:blipFill>
        <p:spPr>
          <a:xfrm>
            <a:off x="3056350" y="1686851"/>
            <a:ext cx="5557774" cy="3573200"/>
          </a:xfrm>
          <a:prstGeom prst="rect">
            <a:avLst/>
          </a:prstGeom>
          <a:noFill/>
          <a:ln>
            <a:noFill/>
          </a:ln>
        </p:spPr>
      </p:pic>
      <p:sp>
        <p:nvSpPr>
          <p:cNvPr id="232" name="Google Shape;232;p32"/>
          <p:cNvSpPr txBox="1"/>
          <p:nvPr/>
        </p:nvSpPr>
        <p:spPr>
          <a:xfrm>
            <a:off x="1710200" y="5570100"/>
            <a:ext cx="87519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dirty="0">
                <a:solidFill>
                  <a:srgbClr val="374151"/>
                </a:solidFill>
                <a:highlight>
                  <a:srgbClr val="F7F7F8"/>
                </a:highlight>
                <a:latin typeface="Roboto"/>
                <a:ea typeface="Roboto"/>
                <a:cs typeface="Roboto"/>
                <a:sym typeface="Roboto"/>
              </a:rPr>
              <a:t>This function is commonly used to provide descriptive statistics of a DataFrame object .It can help us understand the statistical properties of the dataset, which is essential for data analysis and model building.</a:t>
            </a:r>
            <a:endParaRPr sz="1600" dirty="0">
              <a:latin typeface="Palatino Linotype"/>
              <a:ea typeface="Palatino Linotype"/>
              <a:cs typeface="Palatino Linotype"/>
              <a:sym typeface="Palatino Linotype"/>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33"/>
          <p:cNvSpPr txBox="1"/>
          <p:nvPr/>
        </p:nvSpPr>
        <p:spPr>
          <a:xfrm>
            <a:off x="1216653" y="652349"/>
            <a:ext cx="4555500" cy="6465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3600"/>
              <a:buFont typeface="Century Gothic"/>
              <a:buNone/>
            </a:pPr>
            <a:r>
              <a:rPr lang="en-GB" sz="3600">
                <a:solidFill>
                  <a:schemeClr val="dk1"/>
                </a:solidFill>
                <a:latin typeface="Century Gothic"/>
                <a:ea typeface="Century Gothic"/>
                <a:cs typeface="Century Gothic"/>
                <a:sym typeface="Century Gothic"/>
              </a:rPr>
              <a:t>df.isnull().sum()</a:t>
            </a:r>
            <a:endParaRPr sz="800">
              <a:solidFill>
                <a:schemeClr val="dk1"/>
              </a:solidFill>
              <a:latin typeface="Century Gothic"/>
              <a:ea typeface="Century Gothic"/>
              <a:cs typeface="Century Gothic"/>
              <a:sym typeface="Century Gothic"/>
            </a:endParaRPr>
          </a:p>
        </p:txBody>
      </p:sp>
      <p:sp>
        <p:nvSpPr>
          <p:cNvPr id="238" name="Google Shape;238;p33"/>
          <p:cNvSpPr txBox="1"/>
          <p:nvPr/>
        </p:nvSpPr>
        <p:spPr>
          <a:xfrm>
            <a:off x="923058" y="3427787"/>
            <a:ext cx="5461200" cy="6465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3600"/>
              <a:buFont typeface="Century Gothic"/>
              <a:buNone/>
            </a:pPr>
            <a:r>
              <a:rPr lang="en-GB" sz="3600" dirty="0">
                <a:solidFill>
                  <a:schemeClr val="dk1"/>
                </a:solidFill>
                <a:latin typeface="Century Gothic"/>
                <a:ea typeface="Century Gothic"/>
                <a:cs typeface="Century Gothic"/>
                <a:sym typeface="Century Gothic"/>
              </a:rPr>
              <a:t>df.duplicated().sum()</a:t>
            </a:r>
            <a:endParaRPr sz="800" dirty="0">
              <a:solidFill>
                <a:schemeClr val="dk1"/>
              </a:solidFill>
              <a:latin typeface="Century Gothic"/>
              <a:ea typeface="Century Gothic"/>
              <a:cs typeface="Century Gothic"/>
              <a:sym typeface="Century Gothic"/>
            </a:endParaRPr>
          </a:p>
        </p:txBody>
      </p:sp>
      <p:pic>
        <p:nvPicPr>
          <p:cNvPr id="239" name="Google Shape;239;p33"/>
          <p:cNvPicPr preferRelativeResize="0"/>
          <p:nvPr/>
        </p:nvPicPr>
        <p:blipFill rotWithShape="1">
          <a:blip r:embed="rId3">
            <a:alphaModFix/>
          </a:blip>
          <a:srcRect/>
          <a:stretch/>
        </p:blipFill>
        <p:spPr>
          <a:xfrm>
            <a:off x="1216646" y="1298847"/>
            <a:ext cx="3960849" cy="1531753"/>
          </a:xfrm>
          <a:prstGeom prst="rect">
            <a:avLst/>
          </a:prstGeom>
          <a:noFill/>
          <a:ln>
            <a:noFill/>
          </a:ln>
        </p:spPr>
      </p:pic>
      <p:pic>
        <p:nvPicPr>
          <p:cNvPr id="240" name="Google Shape;240;p33"/>
          <p:cNvPicPr preferRelativeResize="0"/>
          <p:nvPr/>
        </p:nvPicPr>
        <p:blipFill rotWithShape="1">
          <a:blip r:embed="rId4">
            <a:alphaModFix/>
          </a:blip>
          <a:srcRect/>
          <a:stretch/>
        </p:blipFill>
        <p:spPr>
          <a:xfrm>
            <a:off x="1216647" y="4211433"/>
            <a:ext cx="4044348" cy="1265056"/>
          </a:xfrm>
          <a:prstGeom prst="rect">
            <a:avLst/>
          </a:prstGeom>
          <a:noFill/>
          <a:ln>
            <a:noFill/>
          </a:ln>
        </p:spPr>
      </p:pic>
      <p:sp>
        <p:nvSpPr>
          <p:cNvPr id="241" name="Google Shape;241;p33"/>
          <p:cNvSpPr txBox="1"/>
          <p:nvPr/>
        </p:nvSpPr>
        <p:spPr>
          <a:xfrm>
            <a:off x="5384300" y="1399200"/>
            <a:ext cx="60990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dirty="0">
                <a:solidFill>
                  <a:srgbClr val="374151"/>
                </a:solidFill>
                <a:highlight>
                  <a:srgbClr val="F7F7F8"/>
                </a:highlight>
                <a:latin typeface="Roboto"/>
                <a:ea typeface="Roboto"/>
                <a:cs typeface="Roboto"/>
                <a:sym typeface="Roboto"/>
              </a:rPr>
              <a:t>Here we check the number of missing values in each column of the DataFrame .We can clearly see that there is no null values present . </a:t>
            </a:r>
            <a:endParaRPr sz="1600" dirty="0">
              <a:latin typeface="Palatino Linotype"/>
              <a:ea typeface="Palatino Linotype"/>
              <a:cs typeface="Palatino Linotype"/>
              <a:sym typeface="Palatino Linotype"/>
            </a:endParaRPr>
          </a:p>
        </p:txBody>
      </p:sp>
      <p:sp>
        <p:nvSpPr>
          <p:cNvPr id="242" name="Google Shape;242;p33"/>
          <p:cNvSpPr txBox="1"/>
          <p:nvPr/>
        </p:nvSpPr>
        <p:spPr>
          <a:xfrm>
            <a:off x="5632650" y="4594525"/>
            <a:ext cx="50643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dirty="0">
                <a:solidFill>
                  <a:srgbClr val="374151"/>
                </a:solidFill>
                <a:highlight>
                  <a:srgbClr val="F7F7F8"/>
                </a:highlight>
                <a:latin typeface="Roboto"/>
                <a:ea typeface="Roboto"/>
                <a:cs typeface="Roboto"/>
                <a:sym typeface="Roboto"/>
              </a:rPr>
              <a:t>Here we  count the number of duplicate rows in the DataFrame . It returns 0 that means no duplicated valu</a:t>
            </a:r>
            <a:r>
              <a:rPr lang="en-GB" sz="1200" dirty="0">
                <a:solidFill>
                  <a:srgbClr val="374151"/>
                </a:solidFill>
                <a:highlight>
                  <a:srgbClr val="F7F7F8"/>
                </a:highlight>
                <a:latin typeface="Roboto"/>
                <a:ea typeface="Roboto"/>
                <a:cs typeface="Roboto"/>
                <a:sym typeface="Roboto"/>
              </a:rPr>
              <a:t>e</a:t>
            </a:r>
            <a:endParaRPr dirty="0">
              <a:latin typeface="Palatino Linotype"/>
              <a:ea typeface="Palatino Linotype"/>
              <a:cs typeface="Palatino Linotype"/>
              <a:sym typeface="Palatino Linotype"/>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34"/>
          <p:cNvSpPr txBox="1"/>
          <p:nvPr/>
        </p:nvSpPr>
        <p:spPr>
          <a:xfrm>
            <a:off x="3255711" y="2875002"/>
            <a:ext cx="5680578" cy="110799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chemeClr val="dk1"/>
              </a:buClr>
              <a:buSzPts val="6600"/>
              <a:buFont typeface="Century Gothic"/>
              <a:buNone/>
            </a:pPr>
            <a:r>
              <a:rPr lang="en-GB" sz="6600" b="1">
                <a:solidFill>
                  <a:schemeClr val="dk1"/>
                </a:solidFill>
                <a:latin typeface="Century Gothic"/>
                <a:ea typeface="Century Gothic"/>
                <a:cs typeface="Century Gothic"/>
                <a:sym typeface="Century Gothic"/>
              </a:rPr>
              <a:t>Visualization</a:t>
            </a:r>
            <a:endParaRPr sz="1800" b="1">
              <a:solidFill>
                <a:schemeClr val="dk1"/>
              </a:solidFill>
              <a:latin typeface="Century Gothic"/>
              <a:ea typeface="Century Gothic"/>
              <a:cs typeface="Century Gothic"/>
              <a:sym typeface="Century Gothic"/>
            </a:endParaRPr>
          </a:p>
        </p:txBody>
      </p:sp>
    </p:spTree>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Facet</Template>
  <TotalTime>364</TotalTime>
  <Words>2741</Words>
  <Application>Microsoft Office PowerPoint</Application>
  <PresentationFormat>Widescreen</PresentationFormat>
  <Paragraphs>252</Paragraphs>
  <Slides>66</Slides>
  <Notes>24</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66</vt:i4>
      </vt:variant>
    </vt:vector>
  </HeadingPairs>
  <TitlesOfParts>
    <vt:vector size="76" baseType="lpstr">
      <vt:lpstr>Arial</vt:lpstr>
      <vt:lpstr>Helvetica Neue</vt:lpstr>
      <vt:lpstr>Trebuchet MS</vt:lpstr>
      <vt:lpstr>Century Gothic</vt:lpstr>
      <vt:lpstr>Wingdings 3</vt:lpstr>
      <vt:lpstr>Calibri</vt:lpstr>
      <vt:lpstr>Inter</vt:lpstr>
      <vt:lpstr>Palatino Linotype</vt:lpstr>
      <vt:lpstr>Roboto</vt:lpstr>
      <vt:lpstr>Facet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FB Prophet model </vt:lpstr>
      <vt:lpstr>PowerPoint Presentation</vt:lpstr>
      <vt:lpstr>Prerequisites for prophet model :</vt:lpstr>
      <vt:lpstr>Model creation and predicting for test data:</vt:lpstr>
      <vt:lpstr>Comparison of Actual test data and prediction on test data :</vt:lpstr>
      <vt:lpstr>Creating future data frame for forecasting :</vt:lpstr>
      <vt:lpstr>Forecasting for next 60 months :</vt:lpstr>
      <vt:lpstr>PowerPoint Presentation</vt:lpstr>
      <vt:lpstr>Plot of 60 months forecasted data :</vt:lpstr>
      <vt:lpstr>Prophet model Trend component :</vt:lpstr>
      <vt:lpstr>Forecasted graph from plotly :</vt:lpstr>
      <vt:lpstr>Model Evaluation :</vt:lpstr>
      <vt:lpstr>All models comparison :</vt:lpstr>
      <vt:lpstr>Model Deployment </vt:lpstr>
      <vt:lpstr>FB Prophet deployment </vt:lpstr>
      <vt:lpstr>Anaconda prompt commands for Prophet model :</vt:lpstr>
      <vt:lpstr>Web page:</vt:lpstr>
      <vt:lpstr>Date selection :</vt:lpstr>
      <vt:lpstr>Prediction of prophet model:</vt:lpstr>
      <vt:lpstr>FB prophet model Forecasting  :</vt:lpstr>
      <vt:lpstr>Random forest deployment </vt:lpstr>
      <vt:lpstr>Anaconda prompt commands for Random_forest model:</vt:lpstr>
      <vt:lpstr>Random_forest model results :</vt:lpstr>
      <vt:lpstr>Random_forest forecasting :</vt:lpstr>
      <vt:lpstr>Comparison :</vt:lpstr>
      <vt:lpstr>Challenges Faced :</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Vinay N G</dc:creator>
  <cp:lastModifiedBy>Vinay N G</cp:lastModifiedBy>
  <cp:revision>17</cp:revision>
  <dcterms:modified xsi:type="dcterms:W3CDTF">2023-07-20T08:31:31Z</dcterms:modified>
</cp:coreProperties>
</file>